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419" r:id="rId2"/>
    <p:sldId id="512" r:id="rId3"/>
    <p:sldId id="596" r:id="rId4"/>
    <p:sldId id="517" r:id="rId5"/>
    <p:sldId id="603" r:id="rId6"/>
    <p:sldId id="595" r:id="rId7"/>
    <p:sldId id="597" r:id="rId8"/>
    <p:sldId id="599" r:id="rId9"/>
    <p:sldId id="600" r:id="rId10"/>
    <p:sldId id="602" r:id="rId11"/>
  </p:sldIdLst>
  <p:sldSz cx="9144000" cy="5715000" type="screen16x1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7">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CBCE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6" autoAdjust="0"/>
    <p:restoredTop sz="96774" autoAdjust="0"/>
  </p:normalViewPr>
  <p:slideViewPr>
    <p:cSldViewPr snapToObjects="1" showGuides="1">
      <p:cViewPr varScale="1">
        <p:scale>
          <a:sx n="83" d="100"/>
          <a:sy n="83" d="100"/>
        </p:scale>
        <p:origin x="1164" y="84"/>
      </p:cViewPr>
      <p:guideLst>
        <p:guide orient="horz" pos="172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1614"/>
    </p:cViewPr>
  </p:sorterViewPr>
  <p:notesViewPr>
    <p:cSldViewPr snapToGrid="0" snapToObjects="1">
      <p:cViewPr>
        <p:scale>
          <a:sx n="150" d="100"/>
          <a:sy n="150" d="100"/>
        </p:scale>
        <p:origin x="-2384" y="315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138"/>
          </a:xfrm>
          <a:prstGeom prst="rect">
            <a:avLst/>
          </a:prstGeom>
        </p:spPr>
        <p:txBody>
          <a:bodyPr vert="horz" lIns="90541" tIns="45270" rIns="90541" bIns="45270" rtlCol="0"/>
          <a:lstStyle>
            <a:lvl1pPr algn="l">
              <a:defRPr sz="1100"/>
            </a:lvl1pPr>
          </a:lstStyle>
          <a:p>
            <a:endParaRPr lang="en-US"/>
          </a:p>
        </p:txBody>
      </p:sp>
      <p:sp>
        <p:nvSpPr>
          <p:cNvPr id="3" name="Date Placeholder 2"/>
          <p:cNvSpPr>
            <a:spLocks noGrp="1"/>
          </p:cNvSpPr>
          <p:nvPr>
            <p:ph type="dt" sz="quarter" idx="1"/>
          </p:nvPr>
        </p:nvSpPr>
        <p:spPr>
          <a:xfrm>
            <a:off x="3884615" y="0"/>
            <a:ext cx="2971800" cy="465138"/>
          </a:xfrm>
          <a:prstGeom prst="rect">
            <a:avLst/>
          </a:prstGeom>
        </p:spPr>
        <p:txBody>
          <a:bodyPr vert="horz" lIns="90541" tIns="45270" rIns="90541" bIns="45270" rtlCol="0"/>
          <a:lstStyle>
            <a:lvl1pPr algn="r">
              <a:defRPr sz="1100"/>
            </a:lvl1pPr>
          </a:lstStyle>
          <a:p>
            <a:fld id="{4C6DE39F-B52C-4D17-AEF7-841182034909}" type="datetimeFigureOut">
              <a:rPr lang="en-US" smtClean="0"/>
              <a:pPr/>
              <a:t>7/26/2022</a:t>
            </a:fld>
            <a:endParaRPr lang="en-US"/>
          </a:p>
        </p:txBody>
      </p:sp>
      <p:sp>
        <p:nvSpPr>
          <p:cNvPr id="4" name="Footer Placeholder 3"/>
          <p:cNvSpPr>
            <a:spLocks noGrp="1"/>
          </p:cNvSpPr>
          <p:nvPr>
            <p:ph type="ftr" sz="quarter" idx="2"/>
          </p:nvPr>
        </p:nvSpPr>
        <p:spPr>
          <a:xfrm>
            <a:off x="1" y="8829675"/>
            <a:ext cx="2971800" cy="465138"/>
          </a:xfrm>
          <a:prstGeom prst="rect">
            <a:avLst/>
          </a:prstGeom>
        </p:spPr>
        <p:txBody>
          <a:bodyPr vert="horz" lIns="90541" tIns="45270" rIns="90541" bIns="45270" rtlCol="0" anchor="b"/>
          <a:lstStyle>
            <a:lvl1pPr algn="l">
              <a:defRPr sz="1100"/>
            </a:lvl1pPr>
          </a:lstStyle>
          <a:p>
            <a:endParaRPr lang="en-US"/>
          </a:p>
        </p:txBody>
      </p:sp>
      <p:sp>
        <p:nvSpPr>
          <p:cNvPr id="5" name="Slide Number Placeholder 4"/>
          <p:cNvSpPr>
            <a:spLocks noGrp="1"/>
          </p:cNvSpPr>
          <p:nvPr>
            <p:ph type="sldNum" sz="quarter" idx="3"/>
          </p:nvPr>
        </p:nvSpPr>
        <p:spPr>
          <a:xfrm>
            <a:off x="3884615" y="8829675"/>
            <a:ext cx="2971800" cy="465138"/>
          </a:xfrm>
          <a:prstGeom prst="rect">
            <a:avLst/>
          </a:prstGeom>
        </p:spPr>
        <p:txBody>
          <a:bodyPr vert="horz" lIns="90541" tIns="45270" rIns="90541" bIns="45270" rtlCol="0" anchor="b"/>
          <a:lstStyle>
            <a:lvl1pPr algn="r">
              <a:defRPr sz="1100"/>
            </a:lvl1pPr>
          </a:lstStyle>
          <a:p>
            <a:fld id="{0AA7A0A9-0B80-4634-AECD-0B6B52F2FD3D}" type="slidenum">
              <a:rPr lang="en-US" smtClean="0"/>
              <a:pPr/>
              <a:t>‹#›</a:t>
            </a:fld>
            <a:endParaRPr lang="en-US"/>
          </a:p>
        </p:txBody>
      </p:sp>
    </p:spTree>
    <p:extLst>
      <p:ext uri="{BB962C8B-B14F-4D97-AF65-F5344CB8AC3E}">
        <p14:creationId xmlns:p14="http://schemas.microsoft.com/office/powerpoint/2010/main" val="2407035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0541" tIns="45270" rIns="90541" bIns="45270" rtlCol="0"/>
          <a:lstStyle>
            <a:lvl1pPr algn="l">
              <a:defRPr sz="1100"/>
            </a:lvl1pPr>
          </a:lstStyle>
          <a:p>
            <a:endParaRPr lang="en-US"/>
          </a:p>
        </p:txBody>
      </p:sp>
      <p:sp>
        <p:nvSpPr>
          <p:cNvPr id="3" name="Date Placeholder 2"/>
          <p:cNvSpPr>
            <a:spLocks noGrp="1"/>
          </p:cNvSpPr>
          <p:nvPr>
            <p:ph type="dt" idx="1"/>
          </p:nvPr>
        </p:nvSpPr>
        <p:spPr>
          <a:xfrm>
            <a:off x="3884615" y="0"/>
            <a:ext cx="2971800" cy="464820"/>
          </a:xfrm>
          <a:prstGeom prst="rect">
            <a:avLst/>
          </a:prstGeom>
        </p:spPr>
        <p:txBody>
          <a:bodyPr vert="horz" lIns="90541" tIns="45270" rIns="90541" bIns="45270" rtlCol="0"/>
          <a:lstStyle>
            <a:lvl1pPr algn="r">
              <a:defRPr sz="1100"/>
            </a:lvl1pPr>
          </a:lstStyle>
          <a:p>
            <a:fld id="{9B7A04B7-D23D-C745-929F-EE90EC4ED446}" type="datetimeFigureOut">
              <a:rPr lang="en-US" smtClean="0"/>
              <a:pPr/>
              <a:t>7/26/2022</a:t>
            </a:fld>
            <a:endParaRPr lang="en-US"/>
          </a:p>
        </p:txBody>
      </p:sp>
      <p:sp>
        <p:nvSpPr>
          <p:cNvPr id="4" name="Slide Image Placeholder 3"/>
          <p:cNvSpPr>
            <a:spLocks noGrp="1" noRot="1" noChangeAspect="1"/>
          </p:cNvSpPr>
          <p:nvPr>
            <p:ph type="sldImg" idx="2"/>
          </p:nvPr>
        </p:nvSpPr>
        <p:spPr>
          <a:xfrm>
            <a:off x="639763" y="696913"/>
            <a:ext cx="5578475" cy="3486150"/>
          </a:xfrm>
          <a:prstGeom prst="rect">
            <a:avLst/>
          </a:prstGeom>
          <a:noFill/>
          <a:ln w="12700">
            <a:solidFill>
              <a:prstClr val="black"/>
            </a:solidFill>
          </a:ln>
        </p:spPr>
        <p:txBody>
          <a:bodyPr vert="horz" lIns="90541" tIns="45270" rIns="90541" bIns="4527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0541" tIns="45270" rIns="90541" bIns="452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0541" tIns="45270" rIns="90541" bIns="45270" rtlCol="0" anchor="b"/>
          <a:lstStyle>
            <a:lvl1pPr algn="l">
              <a:defRPr sz="1100"/>
            </a:lvl1pPr>
          </a:lstStyle>
          <a:p>
            <a:endParaRPr lang="en-US"/>
          </a:p>
        </p:txBody>
      </p:sp>
      <p:sp>
        <p:nvSpPr>
          <p:cNvPr id="7" name="Slide Number Placeholder 6"/>
          <p:cNvSpPr>
            <a:spLocks noGrp="1"/>
          </p:cNvSpPr>
          <p:nvPr>
            <p:ph type="sldNum" sz="quarter" idx="5"/>
          </p:nvPr>
        </p:nvSpPr>
        <p:spPr>
          <a:xfrm>
            <a:off x="3884615" y="8829967"/>
            <a:ext cx="2971800" cy="464820"/>
          </a:xfrm>
          <a:prstGeom prst="rect">
            <a:avLst/>
          </a:prstGeom>
        </p:spPr>
        <p:txBody>
          <a:bodyPr vert="horz" lIns="90541" tIns="45270" rIns="90541" bIns="45270" rtlCol="0" anchor="b"/>
          <a:lstStyle>
            <a:lvl1pPr algn="r">
              <a:defRPr sz="1100"/>
            </a:lvl1pPr>
          </a:lstStyle>
          <a:p>
            <a:fld id="{82DF8A24-4DD3-C948-A61B-02AB73636C86}" type="slidenum">
              <a:rPr lang="en-US" smtClean="0"/>
              <a:pPr/>
              <a:t>‹#›</a:t>
            </a:fld>
            <a:endParaRPr lang="en-US"/>
          </a:p>
        </p:txBody>
      </p:sp>
    </p:spTree>
    <p:extLst>
      <p:ext uri="{BB962C8B-B14F-4D97-AF65-F5344CB8AC3E}">
        <p14:creationId xmlns:p14="http://schemas.microsoft.com/office/powerpoint/2010/main" val="16290446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696913"/>
            <a:ext cx="5578475" cy="3486150"/>
          </a:xfrm>
        </p:spPr>
      </p:sp>
      <p:sp>
        <p:nvSpPr>
          <p:cNvPr id="3" name="Notes Placeholder 2"/>
          <p:cNvSpPr>
            <a:spLocks noGrp="1"/>
          </p:cNvSpPr>
          <p:nvPr>
            <p:ph type="body" idx="1"/>
          </p:nvPr>
        </p:nvSpPr>
        <p:spPr/>
        <p:txBody>
          <a:bodyPr>
            <a:normAutofit/>
          </a:bodyPr>
          <a:lstStyle/>
          <a:p>
            <a:r>
              <a:rPr lang="en-US" dirty="0"/>
              <a:t>Welcome</a:t>
            </a:r>
            <a:r>
              <a:rPr lang="en-US" baseline="0" dirty="0"/>
              <a:t> -  introductions</a:t>
            </a:r>
            <a:endParaRPr lang="en-US" dirty="0"/>
          </a:p>
        </p:txBody>
      </p:sp>
      <p:sp>
        <p:nvSpPr>
          <p:cNvPr id="4" name="Slide Number Placeholder 3"/>
          <p:cNvSpPr>
            <a:spLocks noGrp="1"/>
          </p:cNvSpPr>
          <p:nvPr>
            <p:ph type="sldNum" sz="quarter" idx="10"/>
          </p:nvPr>
        </p:nvSpPr>
        <p:spPr/>
        <p:txBody>
          <a:bodyPr/>
          <a:lstStyle/>
          <a:p>
            <a:fld id="{82DF8A24-4DD3-C948-A61B-02AB73636C8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639763" y="696913"/>
            <a:ext cx="55784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Musco has been on  a 40 year journey of research, product development and solving market driven challenges.  The goal has been to figure out how to maintain the balance between field performance (playability), energy efficiency and light control.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639763" y="696913"/>
            <a:ext cx="55784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rPr>
              <a:t>Set up Demo</a:t>
            </a:r>
          </a:p>
          <a:p>
            <a:endParaRPr lang="en-US" dirty="0">
              <a:latin typeface="Calibri" charset="0"/>
            </a:endParaRPr>
          </a:p>
          <a:p>
            <a:r>
              <a:rPr lang="en-US" dirty="0">
                <a:latin typeface="Calibri" charset="0"/>
              </a:rPr>
              <a:t>Typical set up for a soccer field simulating 70 foot mounting heights and a 30 degree aiming angle</a:t>
            </a:r>
          </a:p>
          <a:p>
            <a:r>
              <a:rPr lang="en-US" dirty="0">
                <a:latin typeface="Calibri" charset="0"/>
              </a:rPr>
              <a:t>The fixture is a 1/3 scale model of our real TLC – LED fixture being proposed for this project</a:t>
            </a:r>
          </a:p>
          <a:p>
            <a:endParaRPr lang="en-US" dirty="0">
              <a:latin typeface="Calibri" charset="0"/>
            </a:endParaRPr>
          </a:p>
          <a:p>
            <a:r>
              <a:rPr lang="en-US" dirty="0">
                <a:latin typeface="Calibri" charset="0"/>
              </a:rPr>
              <a:t>Every LED fixture manufacturer starts out with these three basic components:</a:t>
            </a:r>
          </a:p>
          <a:p>
            <a:r>
              <a:rPr lang="en-US" dirty="0">
                <a:latin typeface="Calibri" charset="0"/>
              </a:rPr>
              <a:t>Heat Sink</a:t>
            </a:r>
          </a:p>
          <a:p>
            <a:r>
              <a:rPr lang="en-US" dirty="0">
                <a:latin typeface="Calibri" charset="0"/>
              </a:rPr>
              <a:t>LED Board </a:t>
            </a:r>
          </a:p>
          <a:p>
            <a:r>
              <a:rPr lang="en-US" dirty="0">
                <a:latin typeface="Calibri" charset="0"/>
              </a:rPr>
              <a:t>TIR optic – Total Internal Reflectance</a:t>
            </a:r>
          </a:p>
          <a:p>
            <a:r>
              <a:rPr lang="en-US" dirty="0">
                <a:latin typeface="Calibri" charset="0"/>
              </a:rPr>
              <a:t>This is where the they stop but we don’t.</a:t>
            </a:r>
          </a:p>
          <a:p>
            <a:endParaRPr lang="en-US" dirty="0">
              <a:latin typeface="Calibri" charset="0"/>
            </a:endParaRPr>
          </a:p>
          <a:p>
            <a:r>
              <a:rPr lang="en-US" dirty="0">
                <a:latin typeface="Calibri" charset="0"/>
              </a:rPr>
              <a:t>Demo:  get volunteer to sit at the end of table to simulate the view of the light fixture 100 and 150 feet from the table.</a:t>
            </a:r>
          </a:p>
          <a:p>
            <a:r>
              <a:rPr lang="en-US" dirty="0">
                <a:latin typeface="Calibri" charset="0"/>
              </a:rPr>
              <a:t>1</a:t>
            </a:r>
            <a:r>
              <a:rPr lang="en-US" baseline="30000" dirty="0">
                <a:latin typeface="Calibri" charset="0"/>
              </a:rPr>
              <a:t>st</a:t>
            </a:r>
            <a:r>
              <a:rPr lang="en-US" dirty="0">
                <a:latin typeface="Calibri" charset="0"/>
              </a:rPr>
              <a:t>. </a:t>
            </a:r>
            <a:r>
              <a:rPr lang="en-US" dirty="0" err="1">
                <a:latin typeface="Calibri" charset="0"/>
              </a:rPr>
              <a:t>Visorless</a:t>
            </a:r>
            <a:r>
              <a:rPr lang="en-US" dirty="0">
                <a:latin typeface="Calibri" charset="0"/>
              </a:rPr>
              <a:t> – use side beam board to illustrate beam pattern</a:t>
            </a:r>
          </a:p>
          <a:p>
            <a:r>
              <a:rPr lang="en-US" dirty="0">
                <a:latin typeface="Calibri" charset="0"/>
              </a:rPr>
              <a:t>2</a:t>
            </a:r>
            <a:r>
              <a:rPr lang="en-US" baseline="30000" dirty="0">
                <a:latin typeface="Calibri" charset="0"/>
              </a:rPr>
              <a:t>nd</a:t>
            </a:r>
            <a:r>
              <a:rPr lang="en-US" dirty="0">
                <a:latin typeface="Calibri" charset="0"/>
              </a:rPr>
              <a:t> Fixed visor – do you see the difference?</a:t>
            </a:r>
          </a:p>
          <a:p>
            <a:r>
              <a:rPr lang="en-US" dirty="0">
                <a:latin typeface="Calibri" charset="0"/>
              </a:rPr>
              <a:t>What visor length would you need to impact cutoff?</a:t>
            </a:r>
          </a:p>
          <a:p>
            <a:endParaRPr lang="en-US" dirty="0">
              <a:latin typeface="Calibri" charset="0"/>
            </a:endParaRPr>
          </a:p>
          <a:p>
            <a:r>
              <a:rPr lang="en-US" dirty="0">
                <a:latin typeface="Calibri" charset="0"/>
              </a:rPr>
              <a:t>Musco Optic – what do you observe – that’s because we block the light source from the offsite view while enhancing the on-field lighting levels. </a:t>
            </a:r>
            <a:r>
              <a:rPr lang="en-US" baseline="0" dirty="0">
                <a:latin typeface="Calibri" charset="0"/>
              </a:rPr>
              <a:t>  If you can see the light source, you experience glare </a:t>
            </a:r>
            <a:r>
              <a:rPr lang="mr-IN" baseline="0" dirty="0">
                <a:latin typeface="Calibri" charset="0"/>
              </a:rPr>
              <a:t>–</a:t>
            </a:r>
            <a:r>
              <a:rPr lang="en-US" baseline="0" dirty="0">
                <a:latin typeface="Calibri" charset="0"/>
              </a:rPr>
              <a:t> repeat often!  </a:t>
            </a:r>
            <a:endParaRPr lang="en-US" dirty="0">
              <a:latin typeface="Calibri" charset="0"/>
            </a:endParaRPr>
          </a:p>
          <a:p>
            <a:endParaRPr lang="en-US" dirty="0">
              <a:latin typeface="Calibri" charset="0"/>
            </a:endParaRPr>
          </a:p>
          <a:p>
            <a:r>
              <a:rPr lang="en-US" dirty="0">
                <a:latin typeface="Calibri" charset="0"/>
              </a:rPr>
              <a:t>Observe the ball.  It can be tracked very effectively but what happens when it goes up.  </a:t>
            </a:r>
          </a:p>
          <a:p>
            <a:endParaRPr lang="en-US" dirty="0">
              <a:latin typeface="Calibri" charset="0"/>
            </a:endParaRPr>
          </a:p>
          <a:p>
            <a:r>
              <a:rPr lang="en-US" dirty="0">
                <a:latin typeface="Calibri" charset="0"/>
              </a:rPr>
              <a:t>Introduce Ball Tracking and turn on the </a:t>
            </a:r>
            <a:r>
              <a:rPr lang="en-US" dirty="0" err="1">
                <a:latin typeface="Calibri" charset="0"/>
              </a:rPr>
              <a:t>uplight</a:t>
            </a:r>
            <a:r>
              <a:rPr lang="en-US" dirty="0">
                <a:latin typeface="Calibri" charset="0"/>
              </a:rPr>
              <a:t> fixture and be</a:t>
            </a:r>
            <a:r>
              <a:rPr lang="en-US" baseline="0" dirty="0">
                <a:latin typeface="Calibri" charset="0"/>
              </a:rPr>
              <a:t> sure to turn off overhead lighting.</a:t>
            </a:r>
            <a:endParaRPr lang="en-US" dirty="0">
              <a:latin typeface="Calibri" charset="0"/>
            </a:endParaRPr>
          </a:p>
          <a:p>
            <a:endParaRPr lang="en-US" dirty="0">
              <a:latin typeface="Calibri" charset="0"/>
            </a:endParaRPr>
          </a:p>
          <a:p>
            <a:r>
              <a:rPr lang="en-US" dirty="0">
                <a:latin typeface="Calibri" charset="0"/>
              </a:rPr>
              <a:t>Observe the light from the wall and ball shaping board.</a:t>
            </a:r>
            <a:r>
              <a:rPr lang="en-US" baseline="0" dirty="0">
                <a:latin typeface="Calibri" charset="0"/>
              </a:rPr>
              <a:t>  If you have the 400 watt fixture, observe the light </a:t>
            </a:r>
            <a:r>
              <a:rPr lang="en-US" dirty="0">
                <a:latin typeface="Calibri" charset="0"/>
              </a:rPr>
              <a:t>modeled against the wall.  The real</a:t>
            </a:r>
            <a:r>
              <a:rPr lang="en-US" baseline="0" dirty="0">
                <a:latin typeface="Calibri" charset="0"/>
              </a:rPr>
              <a:t> TLC-400 watt fixture effectively duplicates the 1/3 model demo.</a:t>
            </a:r>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138">
              <a:defRPr sz="2300">
                <a:solidFill>
                  <a:schemeClr val="tx1"/>
                </a:solidFill>
                <a:latin typeface="Arial" charset="0"/>
                <a:ea typeface="ＭＳ Ｐゴシック" charset="0"/>
                <a:cs typeface="ＭＳ Ｐゴシック" charset="0"/>
              </a:defRPr>
            </a:lvl1pPr>
            <a:lvl2pPr marL="709164" indent="-272755" defTabSz="459138">
              <a:defRPr sz="2300">
                <a:solidFill>
                  <a:schemeClr val="tx1"/>
                </a:solidFill>
                <a:latin typeface="Arial" charset="0"/>
                <a:ea typeface="ＭＳ Ｐゴシック" charset="0"/>
              </a:defRPr>
            </a:lvl2pPr>
            <a:lvl3pPr marL="1091021" indent="-218205" defTabSz="459138">
              <a:defRPr sz="2300">
                <a:solidFill>
                  <a:schemeClr val="tx1"/>
                </a:solidFill>
                <a:latin typeface="Arial" charset="0"/>
                <a:ea typeface="ＭＳ Ｐゴシック" charset="0"/>
              </a:defRPr>
            </a:lvl3pPr>
            <a:lvl4pPr marL="1527429" indent="-218205" defTabSz="459138">
              <a:defRPr sz="2300">
                <a:solidFill>
                  <a:schemeClr val="tx1"/>
                </a:solidFill>
                <a:latin typeface="Arial" charset="0"/>
                <a:ea typeface="ＭＳ Ｐゴシック" charset="0"/>
              </a:defRPr>
            </a:lvl4pPr>
            <a:lvl5pPr marL="1963837" indent="-218205" defTabSz="459138">
              <a:defRPr sz="2300">
                <a:solidFill>
                  <a:schemeClr val="tx1"/>
                </a:solidFill>
                <a:latin typeface="Arial" charset="0"/>
                <a:ea typeface="ＭＳ Ｐゴシック" charset="0"/>
              </a:defRPr>
            </a:lvl5pPr>
            <a:lvl6pPr marL="2400245" indent="-218205" defTabSz="459138" eaLnBrk="0" fontAlgn="base" hangingPunct="0">
              <a:spcBef>
                <a:spcPct val="0"/>
              </a:spcBef>
              <a:spcAft>
                <a:spcPct val="0"/>
              </a:spcAft>
              <a:defRPr sz="2300">
                <a:solidFill>
                  <a:schemeClr val="tx1"/>
                </a:solidFill>
                <a:latin typeface="Arial" charset="0"/>
                <a:ea typeface="ＭＳ Ｐゴシック" charset="0"/>
              </a:defRPr>
            </a:lvl6pPr>
            <a:lvl7pPr marL="2836652" indent="-218205" defTabSz="459138" eaLnBrk="0" fontAlgn="base" hangingPunct="0">
              <a:spcBef>
                <a:spcPct val="0"/>
              </a:spcBef>
              <a:spcAft>
                <a:spcPct val="0"/>
              </a:spcAft>
              <a:defRPr sz="2300">
                <a:solidFill>
                  <a:schemeClr val="tx1"/>
                </a:solidFill>
                <a:latin typeface="Arial" charset="0"/>
                <a:ea typeface="ＭＳ Ｐゴシック" charset="0"/>
              </a:defRPr>
            </a:lvl7pPr>
            <a:lvl8pPr marL="3273060" indent="-218205" defTabSz="459138" eaLnBrk="0" fontAlgn="base" hangingPunct="0">
              <a:spcBef>
                <a:spcPct val="0"/>
              </a:spcBef>
              <a:spcAft>
                <a:spcPct val="0"/>
              </a:spcAft>
              <a:defRPr sz="2300">
                <a:solidFill>
                  <a:schemeClr val="tx1"/>
                </a:solidFill>
                <a:latin typeface="Arial" charset="0"/>
                <a:ea typeface="ＭＳ Ｐゴシック" charset="0"/>
              </a:defRPr>
            </a:lvl8pPr>
            <a:lvl9pPr marL="3709468" indent="-218205" defTabSz="459138" eaLnBrk="0" fontAlgn="base" hangingPunct="0">
              <a:spcBef>
                <a:spcPct val="0"/>
              </a:spcBef>
              <a:spcAft>
                <a:spcPct val="0"/>
              </a:spcAft>
              <a:defRPr sz="2300">
                <a:solidFill>
                  <a:schemeClr val="tx1"/>
                </a:solidFill>
                <a:latin typeface="Arial" charset="0"/>
                <a:ea typeface="ＭＳ Ｐゴシック" charset="0"/>
              </a:defRPr>
            </a:lvl9pPr>
          </a:lstStyle>
          <a:p>
            <a:fld id="{16AE1F80-6413-B14F-B5CE-6D948A2415B1}" type="slidenum">
              <a:rPr lang="en-US" sz="1200">
                <a:latin typeface="Calibri" charset="0"/>
              </a:rPr>
              <a:pPr/>
              <a:t>3</a:t>
            </a:fld>
            <a:endParaRPr lang="en-US" sz="1200"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639763" y="696913"/>
            <a:ext cx="55784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rPr>
              <a:t>Set up Demo</a:t>
            </a:r>
          </a:p>
          <a:p>
            <a:endParaRPr lang="en-US" dirty="0">
              <a:latin typeface="Calibri" charset="0"/>
            </a:endParaRPr>
          </a:p>
          <a:p>
            <a:r>
              <a:rPr lang="en-US" dirty="0">
                <a:latin typeface="Calibri" charset="0"/>
              </a:rPr>
              <a:t>Typical set up for a soccer field simulating 70 foot mounting heights and a 30 degree aiming angle</a:t>
            </a:r>
          </a:p>
          <a:p>
            <a:r>
              <a:rPr lang="en-US" dirty="0">
                <a:latin typeface="Calibri" charset="0"/>
              </a:rPr>
              <a:t>The fixture is a 1/3 scale model of our real TLC – LED fixture being proposed for this project</a:t>
            </a:r>
          </a:p>
          <a:p>
            <a:endParaRPr lang="en-US" dirty="0">
              <a:latin typeface="Calibri" charset="0"/>
            </a:endParaRPr>
          </a:p>
          <a:p>
            <a:r>
              <a:rPr lang="en-US" dirty="0">
                <a:latin typeface="Calibri" charset="0"/>
              </a:rPr>
              <a:t>Every LED fixture manufacturer starts out with these three basic components:</a:t>
            </a:r>
          </a:p>
          <a:p>
            <a:r>
              <a:rPr lang="en-US" dirty="0">
                <a:latin typeface="Calibri" charset="0"/>
              </a:rPr>
              <a:t>Heat Sink</a:t>
            </a:r>
          </a:p>
          <a:p>
            <a:r>
              <a:rPr lang="en-US" dirty="0">
                <a:latin typeface="Calibri" charset="0"/>
              </a:rPr>
              <a:t>LED Board </a:t>
            </a:r>
          </a:p>
          <a:p>
            <a:r>
              <a:rPr lang="en-US" dirty="0">
                <a:latin typeface="Calibri" charset="0"/>
              </a:rPr>
              <a:t>TIR optic – Total Internal Reflectance</a:t>
            </a:r>
          </a:p>
          <a:p>
            <a:r>
              <a:rPr lang="en-US" dirty="0">
                <a:latin typeface="Calibri" charset="0"/>
              </a:rPr>
              <a:t>This is where the they stop but we don’t.</a:t>
            </a:r>
          </a:p>
          <a:p>
            <a:endParaRPr lang="en-US" dirty="0">
              <a:latin typeface="Calibri" charset="0"/>
            </a:endParaRPr>
          </a:p>
          <a:p>
            <a:r>
              <a:rPr lang="en-US" dirty="0">
                <a:latin typeface="Calibri" charset="0"/>
              </a:rPr>
              <a:t>Demo:  get volunteer to sit at the end of table to simulate the view of the light fixture 100 and 150 feet from the table.</a:t>
            </a:r>
          </a:p>
          <a:p>
            <a:r>
              <a:rPr lang="en-US" dirty="0">
                <a:latin typeface="Calibri" charset="0"/>
              </a:rPr>
              <a:t>1</a:t>
            </a:r>
            <a:r>
              <a:rPr lang="en-US" baseline="30000" dirty="0">
                <a:latin typeface="Calibri" charset="0"/>
              </a:rPr>
              <a:t>st</a:t>
            </a:r>
            <a:r>
              <a:rPr lang="en-US" dirty="0">
                <a:latin typeface="Calibri" charset="0"/>
              </a:rPr>
              <a:t>. </a:t>
            </a:r>
            <a:r>
              <a:rPr lang="en-US" dirty="0" err="1">
                <a:latin typeface="Calibri" charset="0"/>
              </a:rPr>
              <a:t>Visorless</a:t>
            </a:r>
            <a:r>
              <a:rPr lang="en-US" dirty="0">
                <a:latin typeface="Calibri" charset="0"/>
              </a:rPr>
              <a:t> – use side beam board to illustrate beam pattern</a:t>
            </a:r>
          </a:p>
          <a:p>
            <a:r>
              <a:rPr lang="en-US" dirty="0">
                <a:latin typeface="Calibri" charset="0"/>
              </a:rPr>
              <a:t>2</a:t>
            </a:r>
            <a:r>
              <a:rPr lang="en-US" baseline="30000" dirty="0">
                <a:latin typeface="Calibri" charset="0"/>
              </a:rPr>
              <a:t>nd</a:t>
            </a:r>
            <a:r>
              <a:rPr lang="en-US" dirty="0">
                <a:latin typeface="Calibri" charset="0"/>
              </a:rPr>
              <a:t> Fixed visor – do you see the difference?</a:t>
            </a:r>
          </a:p>
          <a:p>
            <a:r>
              <a:rPr lang="en-US" dirty="0">
                <a:latin typeface="Calibri" charset="0"/>
              </a:rPr>
              <a:t>What visor length would you need to impact cutoff?</a:t>
            </a:r>
          </a:p>
          <a:p>
            <a:endParaRPr lang="en-US" dirty="0">
              <a:latin typeface="Calibri" charset="0"/>
            </a:endParaRPr>
          </a:p>
          <a:p>
            <a:r>
              <a:rPr lang="en-US" dirty="0">
                <a:latin typeface="Calibri" charset="0"/>
              </a:rPr>
              <a:t>Musco Optic – what do you observe – that’s because we block the light source from the offsite view while enhancing the on-field lighting levels. </a:t>
            </a:r>
            <a:r>
              <a:rPr lang="en-US" baseline="0" dirty="0">
                <a:latin typeface="Calibri" charset="0"/>
              </a:rPr>
              <a:t>  If you can see the light source, you experience glare </a:t>
            </a:r>
            <a:r>
              <a:rPr lang="mr-IN" baseline="0" dirty="0">
                <a:latin typeface="Calibri" charset="0"/>
              </a:rPr>
              <a:t>–</a:t>
            </a:r>
            <a:r>
              <a:rPr lang="en-US" baseline="0" dirty="0">
                <a:latin typeface="Calibri" charset="0"/>
              </a:rPr>
              <a:t> repeat often!  </a:t>
            </a:r>
            <a:endParaRPr lang="en-US" dirty="0">
              <a:latin typeface="Calibri" charset="0"/>
            </a:endParaRPr>
          </a:p>
          <a:p>
            <a:endParaRPr lang="en-US" dirty="0">
              <a:latin typeface="Calibri" charset="0"/>
            </a:endParaRPr>
          </a:p>
          <a:p>
            <a:r>
              <a:rPr lang="en-US" dirty="0">
                <a:latin typeface="Calibri" charset="0"/>
              </a:rPr>
              <a:t>Observe the ball.  It can be tracked very effectively but what happens when it goes up.  </a:t>
            </a:r>
          </a:p>
          <a:p>
            <a:endParaRPr lang="en-US" dirty="0">
              <a:latin typeface="Calibri" charset="0"/>
            </a:endParaRPr>
          </a:p>
          <a:p>
            <a:r>
              <a:rPr lang="en-US" dirty="0">
                <a:latin typeface="Calibri" charset="0"/>
              </a:rPr>
              <a:t>Introduce Ball Tracking and turn on the </a:t>
            </a:r>
            <a:r>
              <a:rPr lang="en-US" dirty="0" err="1">
                <a:latin typeface="Calibri" charset="0"/>
              </a:rPr>
              <a:t>uplight</a:t>
            </a:r>
            <a:r>
              <a:rPr lang="en-US" dirty="0">
                <a:latin typeface="Calibri" charset="0"/>
              </a:rPr>
              <a:t> fixture and be</a:t>
            </a:r>
            <a:r>
              <a:rPr lang="en-US" baseline="0" dirty="0">
                <a:latin typeface="Calibri" charset="0"/>
              </a:rPr>
              <a:t> sure to turn off overhead lighting.</a:t>
            </a:r>
            <a:endParaRPr lang="en-US" dirty="0">
              <a:latin typeface="Calibri" charset="0"/>
            </a:endParaRPr>
          </a:p>
          <a:p>
            <a:endParaRPr lang="en-US" dirty="0">
              <a:latin typeface="Calibri" charset="0"/>
            </a:endParaRPr>
          </a:p>
          <a:p>
            <a:r>
              <a:rPr lang="en-US" dirty="0">
                <a:latin typeface="Calibri" charset="0"/>
              </a:rPr>
              <a:t>Observe the light from the wall and ball shaping board.</a:t>
            </a:r>
            <a:r>
              <a:rPr lang="en-US" baseline="0" dirty="0">
                <a:latin typeface="Calibri" charset="0"/>
              </a:rPr>
              <a:t>  If you have the 400 watt fixture, observe the light </a:t>
            </a:r>
            <a:r>
              <a:rPr lang="en-US" dirty="0">
                <a:latin typeface="Calibri" charset="0"/>
              </a:rPr>
              <a:t>modeled against the wall.  The real</a:t>
            </a:r>
            <a:r>
              <a:rPr lang="en-US" baseline="0" dirty="0">
                <a:latin typeface="Calibri" charset="0"/>
              </a:rPr>
              <a:t> TLC-400 watt fixture effectively duplicates the 1/3 model demo.</a:t>
            </a:r>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138">
              <a:defRPr sz="2300">
                <a:solidFill>
                  <a:schemeClr val="tx1"/>
                </a:solidFill>
                <a:latin typeface="Arial" charset="0"/>
                <a:ea typeface="ＭＳ Ｐゴシック" charset="0"/>
                <a:cs typeface="ＭＳ Ｐゴシック" charset="0"/>
              </a:defRPr>
            </a:lvl1pPr>
            <a:lvl2pPr marL="709164" indent="-272755" defTabSz="459138">
              <a:defRPr sz="2300">
                <a:solidFill>
                  <a:schemeClr val="tx1"/>
                </a:solidFill>
                <a:latin typeface="Arial" charset="0"/>
                <a:ea typeface="ＭＳ Ｐゴシック" charset="0"/>
              </a:defRPr>
            </a:lvl2pPr>
            <a:lvl3pPr marL="1091021" indent="-218205" defTabSz="459138">
              <a:defRPr sz="2300">
                <a:solidFill>
                  <a:schemeClr val="tx1"/>
                </a:solidFill>
                <a:latin typeface="Arial" charset="0"/>
                <a:ea typeface="ＭＳ Ｐゴシック" charset="0"/>
              </a:defRPr>
            </a:lvl3pPr>
            <a:lvl4pPr marL="1527429" indent="-218205" defTabSz="459138">
              <a:defRPr sz="2300">
                <a:solidFill>
                  <a:schemeClr val="tx1"/>
                </a:solidFill>
                <a:latin typeface="Arial" charset="0"/>
                <a:ea typeface="ＭＳ Ｐゴシック" charset="0"/>
              </a:defRPr>
            </a:lvl4pPr>
            <a:lvl5pPr marL="1963837" indent="-218205" defTabSz="459138">
              <a:defRPr sz="2300">
                <a:solidFill>
                  <a:schemeClr val="tx1"/>
                </a:solidFill>
                <a:latin typeface="Arial" charset="0"/>
                <a:ea typeface="ＭＳ Ｐゴシック" charset="0"/>
              </a:defRPr>
            </a:lvl5pPr>
            <a:lvl6pPr marL="2400245" indent="-218205" defTabSz="459138" eaLnBrk="0" fontAlgn="base" hangingPunct="0">
              <a:spcBef>
                <a:spcPct val="0"/>
              </a:spcBef>
              <a:spcAft>
                <a:spcPct val="0"/>
              </a:spcAft>
              <a:defRPr sz="2300">
                <a:solidFill>
                  <a:schemeClr val="tx1"/>
                </a:solidFill>
                <a:latin typeface="Arial" charset="0"/>
                <a:ea typeface="ＭＳ Ｐゴシック" charset="0"/>
              </a:defRPr>
            </a:lvl6pPr>
            <a:lvl7pPr marL="2836652" indent="-218205" defTabSz="459138" eaLnBrk="0" fontAlgn="base" hangingPunct="0">
              <a:spcBef>
                <a:spcPct val="0"/>
              </a:spcBef>
              <a:spcAft>
                <a:spcPct val="0"/>
              </a:spcAft>
              <a:defRPr sz="2300">
                <a:solidFill>
                  <a:schemeClr val="tx1"/>
                </a:solidFill>
                <a:latin typeface="Arial" charset="0"/>
                <a:ea typeface="ＭＳ Ｐゴシック" charset="0"/>
              </a:defRPr>
            </a:lvl7pPr>
            <a:lvl8pPr marL="3273060" indent="-218205" defTabSz="459138" eaLnBrk="0" fontAlgn="base" hangingPunct="0">
              <a:spcBef>
                <a:spcPct val="0"/>
              </a:spcBef>
              <a:spcAft>
                <a:spcPct val="0"/>
              </a:spcAft>
              <a:defRPr sz="2300">
                <a:solidFill>
                  <a:schemeClr val="tx1"/>
                </a:solidFill>
                <a:latin typeface="Arial" charset="0"/>
                <a:ea typeface="ＭＳ Ｐゴシック" charset="0"/>
              </a:defRPr>
            </a:lvl8pPr>
            <a:lvl9pPr marL="3709468" indent="-218205" defTabSz="459138" eaLnBrk="0" fontAlgn="base" hangingPunct="0">
              <a:spcBef>
                <a:spcPct val="0"/>
              </a:spcBef>
              <a:spcAft>
                <a:spcPct val="0"/>
              </a:spcAft>
              <a:defRPr sz="2300">
                <a:solidFill>
                  <a:schemeClr val="tx1"/>
                </a:solidFill>
                <a:latin typeface="Arial" charset="0"/>
                <a:ea typeface="ＭＳ Ｐゴシック" charset="0"/>
              </a:defRPr>
            </a:lvl9pPr>
          </a:lstStyle>
          <a:p>
            <a:fld id="{16AE1F80-6413-B14F-B5CE-6D948A2415B1}" type="slidenum">
              <a:rPr lang="en-US" sz="1200">
                <a:latin typeface="Calibri" charset="0"/>
              </a:rPr>
              <a:pPr/>
              <a:t>4</a:t>
            </a:fld>
            <a:endParaRPr lang="en-US" sz="1200"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639763" y="696913"/>
            <a:ext cx="55784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rPr>
              <a:t>Set up Demo</a:t>
            </a:r>
          </a:p>
          <a:p>
            <a:endParaRPr lang="en-US" dirty="0">
              <a:latin typeface="Calibri" charset="0"/>
            </a:endParaRPr>
          </a:p>
          <a:p>
            <a:r>
              <a:rPr lang="en-US" dirty="0">
                <a:latin typeface="Calibri" charset="0"/>
              </a:rPr>
              <a:t>Typical set up for a soccer field simulating 70 foot mounting heights and a 30 degree aiming angle</a:t>
            </a:r>
          </a:p>
          <a:p>
            <a:r>
              <a:rPr lang="en-US" dirty="0">
                <a:latin typeface="Calibri" charset="0"/>
              </a:rPr>
              <a:t>The fixture is a 1/3 scale model of our real TLC – LED fixture being proposed for this project</a:t>
            </a:r>
          </a:p>
          <a:p>
            <a:endParaRPr lang="en-US" dirty="0">
              <a:latin typeface="Calibri" charset="0"/>
            </a:endParaRPr>
          </a:p>
          <a:p>
            <a:r>
              <a:rPr lang="en-US" dirty="0">
                <a:latin typeface="Calibri" charset="0"/>
              </a:rPr>
              <a:t>Every LED fixture manufacturer starts out with these three basic components:</a:t>
            </a:r>
          </a:p>
          <a:p>
            <a:r>
              <a:rPr lang="en-US" dirty="0">
                <a:latin typeface="Calibri" charset="0"/>
              </a:rPr>
              <a:t>Heat Sink</a:t>
            </a:r>
          </a:p>
          <a:p>
            <a:r>
              <a:rPr lang="en-US" dirty="0">
                <a:latin typeface="Calibri" charset="0"/>
              </a:rPr>
              <a:t>LED Board </a:t>
            </a:r>
          </a:p>
          <a:p>
            <a:r>
              <a:rPr lang="en-US" dirty="0">
                <a:latin typeface="Calibri" charset="0"/>
              </a:rPr>
              <a:t>TIR optic – Total Internal Reflectance</a:t>
            </a:r>
          </a:p>
          <a:p>
            <a:r>
              <a:rPr lang="en-US" dirty="0">
                <a:latin typeface="Calibri" charset="0"/>
              </a:rPr>
              <a:t>This is where the they stop but we don’t.</a:t>
            </a:r>
          </a:p>
          <a:p>
            <a:endParaRPr lang="en-US" dirty="0">
              <a:latin typeface="Calibri" charset="0"/>
            </a:endParaRPr>
          </a:p>
          <a:p>
            <a:r>
              <a:rPr lang="en-US" dirty="0">
                <a:latin typeface="Calibri" charset="0"/>
              </a:rPr>
              <a:t>Demo:  get volunteer to sit at the end of table to simulate the view of the light fixture 100 and 150 feet from the table.</a:t>
            </a:r>
          </a:p>
          <a:p>
            <a:r>
              <a:rPr lang="en-US" dirty="0">
                <a:latin typeface="Calibri" charset="0"/>
              </a:rPr>
              <a:t>1</a:t>
            </a:r>
            <a:r>
              <a:rPr lang="en-US" baseline="30000" dirty="0">
                <a:latin typeface="Calibri" charset="0"/>
              </a:rPr>
              <a:t>st</a:t>
            </a:r>
            <a:r>
              <a:rPr lang="en-US" dirty="0">
                <a:latin typeface="Calibri" charset="0"/>
              </a:rPr>
              <a:t>. </a:t>
            </a:r>
            <a:r>
              <a:rPr lang="en-US" dirty="0" err="1">
                <a:latin typeface="Calibri" charset="0"/>
              </a:rPr>
              <a:t>Visorless</a:t>
            </a:r>
            <a:r>
              <a:rPr lang="en-US" dirty="0">
                <a:latin typeface="Calibri" charset="0"/>
              </a:rPr>
              <a:t> – use side beam board to illustrate beam pattern</a:t>
            </a:r>
          </a:p>
          <a:p>
            <a:r>
              <a:rPr lang="en-US" dirty="0">
                <a:latin typeface="Calibri" charset="0"/>
              </a:rPr>
              <a:t>2</a:t>
            </a:r>
            <a:r>
              <a:rPr lang="en-US" baseline="30000" dirty="0">
                <a:latin typeface="Calibri" charset="0"/>
              </a:rPr>
              <a:t>nd</a:t>
            </a:r>
            <a:r>
              <a:rPr lang="en-US" dirty="0">
                <a:latin typeface="Calibri" charset="0"/>
              </a:rPr>
              <a:t> Fixed visor – do you see the difference?</a:t>
            </a:r>
          </a:p>
          <a:p>
            <a:r>
              <a:rPr lang="en-US" dirty="0">
                <a:latin typeface="Calibri" charset="0"/>
              </a:rPr>
              <a:t>What visor length would you need to impact cutoff?</a:t>
            </a:r>
          </a:p>
          <a:p>
            <a:endParaRPr lang="en-US" dirty="0">
              <a:latin typeface="Calibri" charset="0"/>
            </a:endParaRPr>
          </a:p>
          <a:p>
            <a:r>
              <a:rPr lang="en-US" dirty="0">
                <a:latin typeface="Calibri" charset="0"/>
              </a:rPr>
              <a:t>Musco Optic – what do you observe – that’s because we block the light source from the offsite view while enhancing the on-field lighting levels. </a:t>
            </a:r>
            <a:r>
              <a:rPr lang="en-US" baseline="0" dirty="0">
                <a:latin typeface="Calibri" charset="0"/>
              </a:rPr>
              <a:t>  If you can see the light source, you experience glare </a:t>
            </a:r>
            <a:r>
              <a:rPr lang="mr-IN" baseline="0" dirty="0">
                <a:latin typeface="Calibri" charset="0"/>
              </a:rPr>
              <a:t>–</a:t>
            </a:r>
            <a:r>
              <a:rPr lang="en-US" baseline="0" dirty="0">
                <a:latin typeface="Calibri" charset="0"/>
              </a:rPr>
              <a:t> repeat often!  </a:t>
            </a:r>
            <a:endParaRPr lang="en-US" dirty="0">
              <a:latin typeface="Calibri" charset="0"/>
            </a:endParaRPr>
          </a:p>
          <a:p>
            <a:endParaRPr lang="en-US" dirty="0">
              <a:latin typeface="Calibri" charset="0"/>
            </a:endParaRPr>
          </a:p>
          <a:p>
            <a:r>
              <a:rPr lang="en-US" dirty="0">
                <a:latin typeface="Calibri" charset="0"/>
              </a:rPr>
              <a:t>Observe the ball.  It can be tracked very effectively but what happens when it goes up.  </a:t>
            </a:r>
          </a:p>
          <a:p>
            <a:endParaRPr lang="en-US" dirty="0">
              <a:latin typeface="Calibri" charset="0"/>
            </a:endParaRPr>
          </a:p>
          <a:p>
            <a:r>
              <a:rPr lang="en-US" dirty="0">
                <a:latin typeface="Calibri" charset="0"/>
              </a:rPr>
              <a:t>Introduce Ball Tracking and turn on the </a:t>
            </a:r>
            <a:r>
              <a:rPr lang="en-US" dirty="0" err="1">
                <a:latin typeface="Calibri" charset="0"/>
              </a:rPr>
              <a:t>uplight</a:t>
            </a:r>
            <a:r>
              <a:rPr lang="en-US" dirty="0">
                <a:latin typeface="Calibri" charset="0"/>
              </a:rPr>
              <a:t> fixture and be</a:t>
            </a:r>
            <a:r>
              <a:rPr lang="en-US" baseline="0" dirty="0">
                <a:latin typeface="Calibri" charset="0"/>
              </a:rPr>
              <a:t> sure to turn off overhead lighting.</a:t>
            </a:r>
            <a:endParaRPr lang="en-US" dirty="0">
              <a:latin typeface="Calibri" charset="0"/>
            </a:endParaRPr>
          </a:p>
          <a:p>
            <a:endParaRPr lang="en-US" dirty="0">
              <a:latin typeface="Calibri" charset="0"/>
            </a:endParaRPr>
          </a:p>
          <a:p>
            <a:r>
              <a:rPr lang="en-US" dirty="0">
                <a:latin typeface="Calibri" charset="0"/>
              </a:rPr>
              <a:t>Observe the light from the wall and ball shaping board.</a:t>
            </a:r>
            <a:r>
              <a:rPr lang="en-US" baseline="0" dirty="0">
                <a:latin typeface="Calibri" charset="0"/>
              </a:rPr>
              <a:t>  If you have the 400 watt fixture, observe the light </a:t>
            </a:r>
            <a:r>
              <a:rPr lang="en-US" dirty="0">
                <a:latin typeface="Calibri" charset="0"/>
              </a:rPr>
              <a:t>modeled against the wall.  The real</a:t>
            </a:r>
            <a:r>
              <a:rPr lang="en-US" baseline="0" dirty="0">
                <a:latin typeface="Calibri" charset="0"/>
              </a:rPr>
              <a:t> TLC-400 watt fixture effectively duplicates the 1/3 model demo.</a:t>
            </a:r>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138">
              <a:defRPr sz="2300">
                <a:solidFill>
                  <a:schemeClr val="tx1"/>
                </a:solidFill>
                <a:latin typeface="Arial" charset="0"/>
                <a:ea typeface="ＭＳ Ｐゴシック" charset="0"/>
                <a:cs typeface="ＭＳ Ｐゴシック" charset="0"/>
              </a:defRPr>
            </a:lvl1pPr>
            <a:lvl2pPr marL="709164" indent="-272755" defTabSz="459138">
              <a:defRPr sz="2300">
                <a:solidFill>
                  <a:schemeClr val="tx1"/>
                </a:solidFill>
                <a:latin typeface="Arial" charset="0"/>
                <a:ea typeface="ＭＳ Ｐゴシック" charset="0"/>
              </a:defRPr>
            </a:lvl2pPr>
            <a:lvl3pPr marL="1091021" indent="-218205" defTabSz="459138">
              <a:defRPr sz="2300">
                <a:solidFill>
                  <a:schemeClr val="tx1"/>
                </a:solidFill>
                <a:latin typeface="Arial" charset="0"/>
                <a:ea typeface="ＭＳ Ｐゴシック" charset="0"/>
              </a:defRPr>
            </a:lvl3pPr>
            <a:lvl4pPr marL="1527429" indent="-218205" defTabSz="459138">
              <a:defRPr sz="2300">
                <a:solidFill>
                  <a:schemeClr val="tx1"/>
                </a:solidFill>
                <a:latin typeface="Arial" charset="0"/>
                <a:ea typeface="ＭＳ Ｐゴシック" charset="0"/>
              </a:defRPr>
            </a:lvl4pPr>
            <a:lvl5pPr marL="1963837" indent="-218205" defTabSz="459138">
              <a:defRPr sz="2300">
                <a:solidFill>
                  <a:schemeClr val="tx1"/>
                </a:solidFill>
                <a:latin typeface="Arial" charset="0"/>
                <a:ea typeface="ＭＳ Ｐゴシック" charset="0"/>
              </a:defRPr>
            </a:lvl5pPr>
            <a:lvl6pPr marL="2400245" indent="-218205" defTabSz="459138" eaLnBrk="0" fontAlgn="base" hangingPunct="0">
              <a:spcBef>
                <a:spcPct val="0"/>
              </a:spcBef>
              <a:spcAft>
                <a:spcPct val="0"/>
              </a:spcAft>
              <a:defRPr sz="2300">
                <a:solidFill>
                  <a:schemeClr val="tx1"/>
                </a:solidFill>
                <a:latin typeface="Arial" charset="0"/>
                <a:ea typeface="ＭＳ Ｐゴシック" charset="0"/>
              </a:defRPr>
            </a:lvl6pPr>
            <a:lvl7pPr marL="2836652" indent="-218205" defTabSz="459138" eaLnBrk="0" fontAlgn="base" hangingPunct="0">
              <a:spcBef>
                <a:spcPct val="0"/>
              </a:spcBef>
              <a:spcAft>
                <a:spcPct val="0"/>
              </a:spcAft>
              <a:defRPr sz="2300">
                <a:solidFill>
                  <a:schemeClr val="tx1"/>
                </a:solidFill>
                <a:latin typeface="Arial" charset="0"/>
                <a:ea typeface="ＭＳ Ｐゴシック" charset="0"/>
              </a:defRPr>
            </a:lvl7pPr>
            <a:lvl8pPr marL="3273060" indent="-218205" defTabSz="459138" eaLnBrk="0" fontAlgn="base" hangingPunct="0">
              <a:spcBef>
                <a:spcPct val="0"/>
              </a:spcBef>
              <a:spcAft>
                <a:spcPct val="0"/>
              </a:spcAft>
              <a:defRPr sz="2300">
                <a:solidFill>
                  <a:schemeClr val="tx1"/>
                </a:solidFill>
                <a:latin typeface="Arial" charset="0"/>
                <a:ea typeface="ＭＳ Ｐゴシック" charset="0"/>
              </a:defRPr>
            </a:lvl8pPr>
            <a:lvl9pPr marL="3709468" indent="-218205" defTabSz="459138" eaLnBrk="0" fontAlgn="base" hangingPunct="0">
              <a:spcBef>
                <a:spcPct val="0"/>
              </a:spcBef>
              <a:spcAft>
                <a:spcPct val="0"/>
              </a:spcAft>
              <a:defRPr sz="2300">
                <a:solidFill>
                  <a:schemeClr val="tx1"/>
                </a:solidFill>
                <a:latin typeface="Arial" charset="0"/>
                <a:ea typeface="ＭＳ Ｐゴシック" charset="0"/>
              </a:defRPr>
            </a:lvl9pPr>
          </a:lstStyle>
          <a:p>
            <a:fld id="{16AE1F80-6413-B14F-B5CE-6D948A2415B1}"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val="132318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696913"/>
            <a:ext cx="5578475" cy="3486150"/>
          </a:xfrm>
        </p:spPr>
      </p:sp>
      <p:sp>
        <p:nvSpPr>
          <p:cNvPr id="3" name="Notes Placeholder 2"/>
          <p:cNvSpPr>
            <a:spLocks noGrp="1"/>
          </p:cNvSpPr>
          <p:nvPr>
            <p:ph type="body" idx="1"/>
          </p:nvPr>
        </p:nvSpPr>
        <p:spPr/>
        <p:txBody>
          <a:bodyPr/>
          <a:lstStyle/>
          <a:p>
            <a:r>
              <a:rPr lang="en-US"/>
              <a:t>Thank you</a:t>
            </a:r>
            <a:endParaRPr lang="en-US" dirty="0"/>
          </a:p>
        </p:txBody>
      </p:sp>
      <p:sp>
        <p:nvSpPr>
          <p:cNvPr id="4" name="Slide Number Placeholder 3"/>
          <p:cNvSpPr>
            <a:spLocks noGrp="1"/>
          </p:cNvSpPr>
          <p:nvPr>
            <p:ph type="sldNum" sz="quarter" idx="10"/>
          </p:nvPr>
        </p:nvSpPr>
        <p:spPr/>
        <p:txBody>
          <a:bodyPr/>
          <a:lstStyle/>
          <a:p>
            <a:fld id="{82DF8A24-4DD3-C948-A61B-02AB73636C86}" type="slidenum">
              <a:rPr lang="en-US" smtClean="0"/>
              <a:pPr/>
              <a:t>6</a:t>
            </a:fld>
            <a:endParaRPr lang="en-US"/>
          </a:p>
        </p:txBody>
      </p:sp>
    </p:spTree>
    <p:extLst>
      <p:ext uri="{BB962C8B-B14F-4D97-AF65-F5344CB8AC3E}">
        <p14:creationId xmlns:p14="http://schemas.microsoft.com/office/powerpoint/2010/main" val="219665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82"/>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3CC2CE-A678-7B47-9937-E0B1DAAB1535}"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7127418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C2CE-A678-7B47-9937-E0B1DAAB1535}"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32496038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981"/>
            <a:ext cx="2057400" cy="36565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981"/>
            <a:ext cx="6019800" cy="36565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C2CE-A678-7B47-9937-E0B1DAAB1535}"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42033466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C2CE-A678-7B47-9937-E0B1DAAB1535}"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32458166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CC2CE-A678-7B47-9937-E0B1DAAB1535}" type="datetimeFigureOut">
              <a:rPr lang="en-US" smtClean="0"/>
              <a:pPr/>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40647430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00128"/>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128"/>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3CC2CE-A678-7B47-9937-E0B1DAAB1535}"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40527285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3CC2CE-A678-7B47-9937-E0B1DAAB1535}" type="datetimeFigureOut">
              <a:rPr lang="en-US" smtClean="0"/>
              <a:pPr/>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41042744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3CC2CE-A678-7B47-9937-E0B1DAAB1535}" type="datetimeFigureOut">
              <a:rPr lang="en-US" smtClean="0"/>
              <a:pPr/>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23787390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CC2CE-A678-7B47-9937-E0B1DAAB1535}" type="datetimeFigureOut">
              <a:rPr lang="en-US" smtClean="0"/>
              <a:pPr/>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5925249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1"/>
            <a:ext cx="3008313"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54"/>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CC2CE-A678-7B47-9937-E0B1DAAB1535}"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34979255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1"/>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808"/>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CC2CE-A678-7B47-9937-E0B1DAAB1535}" type="datetimeFigureOut">
              <a:rPr lang="en-US" smtClean="0"/>
              <a:pPr/>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E7ED3-ED97-7143-9413-79E4C62897E2}" type="slidenum">
              <a:rPr lang="en-US" smtClean="0"/>
              <a:pPr/>
              <a:t>‹#›</a:t>
            </a:fld>
            <a:endParaRPr lang="en-US"/>
          </a:p>
        </p:txBody>
      </p:sp>
    </p:spTree>
    <p:extLst>
      <p:ext uri="{BB962C8B-B14F-4D97-AF65-F5344CB8AC3E}">
        <p14:creationId xmlns:p14="http://schemas.microsoft.com/office/powerpoint/2010/main" val="41285209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03CC2CE-A678-7B47-9937-E0B1DAAB1535}" type="datetimeFigureOut">
              <a:rPr lang="en-US" smtClean="0"/>
              <a:pPr/>
              <a:t>7/26/2022</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83E7ED3-ED97-7143-9413-79E4C62897E2}" type="slidenum">
              <a:rPr lang="en-US" smtClean="0"/>
              <a:pPr/>
              <a:t>‹#›</a:t>
            </a:fld>
            <a:endParaRPr lang="en-US"/>
          </a:p>
        </p:txBody>
      </p:sp>
    </p:spTree>
    <p:extLst>
      <p:ext uri="{BB962C8B-B14F-4D97-AF65-F5344CB8AC3E}">
        <p14:creationId xmlns:p14="http://schemas.microsoft.com/office/powerpoint/2010/main" val="4186809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744" y="4233"/>
            <a:ext cx="9144000" cy="7196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2400" b="1" spc="50" dirty="0">
                <a:solidFill>
                  <a:schemeClr val="bg1"/>
                </a:solidFill>
                <a:effectLst>
                  <a:outerShdw blurRad="50800" dist="38100" dir="2700000" algn="tl" rotWithShape="0">
                    <a:srgbClr val="000000">
                      <a:alpha val="43000"/>
                    </a:srgbClr>
                  </a:outerShdw>
                </a:effectLst>
                <a:latin typeface="Calibri" pitchFamily="34" charset="0"/>
                <a:cs typeface="Calibri Light"/>
              </a:rPr>
              <a:t>   Solutions for Sports Lighting  -  </a:t>
            </a:r>
            <a:r>
              <a:rPr lang="en-US" sz="2400" b="1" spc="50" dirty="0" err="1">
                <a:solidFill>
                  <a:schemeClr val="bg1"/>
                </a:solidFill>
                <a:effectLst>
                  <a:outerShdw blurRad="50800" dist="38100" dir="2700000" algn="tl" rotWithShape="0">
                    <a:srgbClr val="000000">
                      <a:alpha val="43000"/>
                    </a:srgbClr>
                  </a:outerShdw>
                </a:effectLst>
                <a:latin typeface="Calibri" pitchFamily="34" charset="0"/>
                <a:cs typeface="Calibri Light"/>
              </a:rPr>
              <a:t>Caiola</a:t>
            </a:r>
            <a:r>
              <a:rPr lang="en-US" sz="2400" b="1" spc="50" dirty="0">
                <a:solidFill>
                  <a:schemeClr val="bg1"/>
                </a:solidFill>
                <a:effectLst>
                  <a:outerShdw blurRad="50800" dist="38100" dir="2700000" algn="tl" rotWithShape="0">
                    <a:srgbClr val="000000">
                      <a:alpha val="43000"/>
                    </a:srgbClr>
                  </a:outerShdw>
                </a:effectLst>
                <a:latin typeface="Calibri" pitchFamily="34" charset="0"/>
                <a:cs typeface="Calibri Light"/>
              </a:rPr>
              <a:t> Baseball</a:t>
            </a:r>
          </a:p>
        </p:txBody>
      </p:sp>
      <p:pic>
        <p:nvPicPr>
          <p:cNvPr id="8" name="Picture 7" descr="Musco Logo for AtTask_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30762" y="4635500"/>
            <a:ext cx="1571625" cy="931333"/>
          </a:xfrm>
          <a:prstGeom prst="rect">
            <a:avLst/>
          </a:prstGeom>
        </p:spPr>
      </p:pic>
      <p:pic>
        <p:nvPicPr>
          <p:cNvPr id="6" name="Picture 5" descr="Presentation Cover Slide_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744" y="723901"/>
            <a:ext cx="9144000" cy="3656869"/>
          </a:xfrm>
          <a:prstGeom prst="rect">
            <a:avLst/>
          </a:prstGeom>
        </p:spPr>
      </p:pic>
      <p:sp>
        <p:nvSpPr>
          <p:cNvPr id="5" name="TextBox 4"/>
          <p:cNvSpPr txBox="1"/>
          <p:nvPr/>
        </p:nvSpPr>
        <p:spPr>
          <a:xfrm>
            <a:off x="104468" y="5467549"/>
            <a:ext cx="2209800" cy="215444"/>
          </a:xfrm>
          <a:prstGeom prst="rect">
            <a:avLst/>
          </a:prstGeom>
          <a:noFill/>
        </p:spPr>
        <p:txBody>
          <a:bodyPr wrap="square" rtlCol="0">
            <a:spAutoFit/>
          </a:bodyPr>
          <a:lstStyle/>
          <a:p>
            <a:r>
              <a:rPr lang="en-US" sz="800" dirty="0">
                <a:solidFill>
                  <a:schemeClr val="bg1"/>
                </a:solidFill>
                <a:latin typeface="Calibri" pitchFamily="34" charset="0"/>
              </a:rPr>
              <a:t>© 2016 Musco Sports Lighting LLC</a:t>
            </a:r>
          </a:p>
        </p:txBody>
      </p:sp>
      <p:sp>
        <p:nvSpPr>
          <p:cNvPr id="7" name="Title 1"/>
          <p:cNvSpPr txBox="1">
            <a:spLocks/>
          </p:cNvSpPr>
          <p:nvPr/>
        </p:nvSpPr>
        <p:spPr>
          <a:xfrm>
            <a:off x="0" y="4635500"/>
            <a:ext cx="8534390" cy="7196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3200" b="1" spc="50" dirty="0">
              <a:solidFill>
                <a:schemeClr val="bg1"/>
              </a:solidFill>
              <a:effectLst>
                <a:outerShdw blurRad="50800" dist="38100" dir="2700000" algn="tl" rotWithShape="0">
                  <a:srgbClr val="000000">
                    <a:alpha val="43000"/>
                  </a:srgbClr>
                </a:outerShdw>
              </a:effectLst>
              <a:latin typeface="Calibri" pitchFamily="34" charset="0"/>
              <a:cs typeface="Calibri Ligh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3651" y="1309011"/>
            <a:ext cx="0" cy="3091856"/>
          </a:xfrm>
          <a:prstGeom prst="line">
            <a:avLst/>
          </a:prstGeom>
          <a:ln w="19050">
            <a:solidFill>
              <a:srgbClr val="F7FF9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AE1C103-34DF-170F-F04E-E1F80C35A699}"/>
              </a:ext>
            </a:extLst>
          </p:cNvPr>
          <p:cNvPicPr>
            <a:picLocks noChangeAspect="1"/>
          </p:cNvPicPr>
          <p:nvPr/>
        </p:nvPicPr>
        <p:blipFill>
          <a:blip r:embed="rId2"/>
          <a:stretch>
            <a:fillRect/>
          </a:stretch>
        </p:blipFill>
        <p:spPr>
          <a:xfrm>
            <a:off x="0" y="-257519"/>
            <a:ext cx="9144000" cy="6783818"/>
          </a:xfrm>
          <a:prstGeom prst="rect">
            <a:avLst/>
          </a:prstGeom>
        </p:spPr>
      </p:pic>
    </p:spTree>
    <p:extLst>
      <p:ext uri="{BB962C8B-B14F-4D97-AF65-F5344CB8AC3E}">
        <p14:creationId xmlns:p14="http://schemas.microsoft.com/office/powerpoint/2010/main" val="480514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txBox="1">
            <a:spLocks noGrp="1"/>
          </p:cNvSpPr>
          <p:nvPr/>
        </p:nvSpPr>
        <p:spPr bwMode="auto">
          <a:xfrm>
            <a:off x="6553200" y="5296960"/>
            <a:ext cx="2133600"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A04F717-793A-834C-A778-354832BED5F9}" type="slidenum">
              <a:rPr lang="en-US" sz="1200">
                <a:solidFill>
                  <a:srgbClr val="EFEFEF"/>
                </a:solidFill>
                <a:cs typeface="Arial" charset="0"/>
              </a:rPr>
              <a:pPr algn="r" eaLnBrk="1" hangingPunct="1"/>
              <a:t>2</a:t>
            </a:fld>
            <a:endParaRPr lang="en-US" sz="1200">
              <a:solidFill>
                <a:srgbClr val="EFEFEF"/>
              </a:solidFill>
              <a:cs typeface="Arial" charset="0"/>
            </a:endParaRPr>
          </a:p>
        </p:txBody>
      </p:sp>
      <p:sp>
        <p:nvSpPr>
          <p:cNvPr id="22530" name="TextBox 5"/>
          <p:cNvSpPr txBox="1">
            <a:spLocks noChangeArrowheads="1"/>
          </p:cNvSpPr>
          <p:nvPr/>
        </p:nvSpPr>
        <p:spPr bwMode="auto">
          <a:xfrm>
            <a:off x="231800" y="260621"/>
            <a:ext cx="8696325" cy="134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pPr>
            <a:r>
              <a:rPr lang="en-US" sz="2800" b="1">
                <a:solidFill>
                  <a:srgbClr val="F8F8F8"/>
                </a:solidFill>
                <a:latin typeface="Calibri" charset="0"/>
                <a:cs typeface="Arial" charset="0"/>
              </a:rPr>
              <a:t>Evolution of Glare Control Technology</a:t>
            </a:r>
          </a:p>
          <a:p>
            <a:pPr eaLnBrk="1" hangingPunct="1">
              <a:lnSpc>
                <a:spcPct val="150000"/>
              </a:lnSpc>
            </a:pPr>
            <a:r>
              <a:rPr lang="en-US" sz="2800" b="1">
                <a:solidFill>
                  <a:srgbClr val="F8F8F8"/>
                </a:solidFill>
                <a:latin typeface="Calibri" charset="0"/>
                <a:cs typeface="Arial" charset="0"/>
              </a:rPr>
              <a:t>Fixture Design</a:t>
            </a:r>
          </a:p>
        </p:txBody>
      </p:sp>
      <p:pic>
        <p:nvPicPr>
          <p:cNvPr id="22531" name="Picture 6"/>
          <p:cNvPicPr>
            <a:picLocks noChangeAspect="1"/>
          </p:cNvPicPr>
          <p:nvPr/>
        </p:nvPicPr>
        <p:blipFill>
          <a:blip r:embed="rId3">
            <a:extLst>
              <a:ext uri="{28A0092B-C50C-407E-A947-70E740481C1C}">
                <a14:useLocalDpi xmlns:a14="http://schemas.microsoft.com/office/drawing/2010/main" val="0"/>
              </a:ext>
            </a:extLst>
          </a:blip>
          <a:srcRect t="22539" b="34534"/>
          <a:stretch>
            <a:fillRect/>
          </a:stretch>
        </p:blipFill>
        <p:spPr bwMode="auto">
          <a:xfrm>
            <a:off x="176213" y="1693338"/>
            <a:ext cx="8686800" cy="238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9801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190502"/>
            <a:ext cx="8686800" cy="7196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200" b="1" spc="50" dirty="0" err="1">
                <a:solidFill>
                  <a:schemeClr val="bg1"/>
                </a:solidFill>
                <a:effectLst>
                  <a:outerShdw blurRad="50800" dist="38100" dir="2700000" algn="tl" rotWithShape="0">
                    <a:srgbClr val="000000">
                      <a:alpha val="43000"/>
                    </a:srgbClr>
                  </a:outerShdw>
                </a:effectLst>
                <a:latin typeface="Calibri" pitchFamily="34" charset="0"/>
                <a:cs typeface="Calibri Light"/>
              </a:rPr>
              <a:t>Musco</a:t>
            </a:r>
            <a:r>
              <a:rPr lang="en-US" sz="3200" b="1" spc="50" dirty="0">
                <a:solidFill>
                  <a:schemeClr val="bg1"/>
                </a:solidFill>
                <a:effectLst>
                  <a:outerShdw blurRad="50800" dist="38100" dir="2700000" algn="tl" rotWithShape="0">
                    <a:srgbClr val="000000">
                      <a:alpha val="43000"/>
                    </a:srgbClr>
                  </a:outerShdw>
                </a:effectLst>
                <a:latin typeface="Calibri" pitchFamily="34" charset="0"/>
                <a:cs typeface="Calibri Light"/>
              </a:rPr>
              <a:t> TLC-LED </a:t>
            </a:r>
            <a:r>
              <a:rPr lang="en-US" sz="3200" b="1" spc="50" dirty="0" err="1">
                <a:solidFill>
                  <a:schemeClr val="bg1"/>
                </a:solidFill>
                <a:effectLst>
                  <a:outerShdw blurRad="50800" dist="38100" dir="2700000" algn="tl" rotWithShape="0">
                    <a:srgbClr val="000000">
                      <a:alpha val="43000"/>
                    </a:srgbClr>
                  </a:outerShdw>
                </a:effectLst>
                <a:latin typeface="Calibri" pitchFamily="34" charset="0"/>
                <a:cs typeface="Calibri Light"/>
              </a:rPr>
              <a:t>Luminaire</a:t>
            </a:r>
            <a:endParaRPr lang="en-US" sz="3200" b="1" spc="50" dirty="0">
              <a:solidFill>
                <a:schemeClr val="bg1"/>
              </a:solidFill>
              <a:effectLst>
                <a:outerShdw blurRad="50800" dist="38100" dir="2700000" algn="tl" rotWithShape="0">
                  <a:srgbClr val="000000">
                    <a:alpha val="43000"/>
                  </a:srgbClr>
                </a:outerShdw>
              </a:effectLst>
              <a:latin typeface="Calibri" pitchFamily="34" charset="0"/>
              <a:cs typeface="Calibri Ligh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919894"/>
            <a:ext cx="6035675" cy="381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0362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9BDC1-0987-B43F-D0E1-51ACEA82905B}"/>
              </a:ext>
            </a:extLst>
          </p:cNvPr>
          <p:cNvPicPr>
            <a:picLocks noChangeAspect="1"/>
          </p:cNvPicPr>
          <p:nvPr/>
        </p:nvPicPr>
        <p:blipFill>
          <a:blip r:embed="rId3"/>
          <a:stretch>
            <a:fillRect/>
          </a:stretch>
        </p:blipFill>
        <p:spPr>
          <a:xfrm>
            <a:off x="99077" y="114300"/>
            <a:ext cx="8945846" cy="5600700"/>
          </a:xfrm>
          <a:prstGeom prst="rect">
            <a:avLst/>
          </a:prstGeom>
        </p:spPr>
      </p:pic>
    </p:spTree>
    <p:extLst>
      <p:ext uri="{BB962C8B-B14F-4D97-AF65-F5344CB8AC3E}">
        <p14:creationId xmlns:p14="http://schemas.microsoft.com/office/powerpoint/2010/main" val="15630362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9050B-33EF-7125-EF9A-036706BDEAD6}"/>
              </a:ext>
            </a:extLst>
          </p:cNvPr>
          <p:cNvPicPr>
            <a:picLocks noChangeAspect="1"/>
          </p:cNvPicPr>
          <p:nvPr/>
        </p:nvPicPr>
        <p:blipFill>
          <a:blip r:embed="rId3"/>
          <a:stretch>
            <a:fillRect/>
          </a:stretch>
        </p:blipFill>
        <p:spPr>
          <a:xfrm>
            <a:off x="0" y="151916"/>
            <a:ext cx="8991599" cy="5994723"/>
          </a:xfrm>
          <a:prstGeom prst="rect">
            <a:avLst/>
          </a:prstGeom>
        </p:spPr>
      </p:pic>
      <p:sp>
        <p:nvSpPr>
          <p:cNvPr id="4" name="TextBox 3">
            <a:extLst>
              <a:ext uri="{FF2B5EF4-FFF2-40B4-BE49-F238E27FC236}">
                <a16:creationId xmlns:a16="http://schemas.microsoft.com/office/drawing/2014/main" id="{9E851D1E-5922-0F19-715D-FCC6115709A0}"/>
              </a:ext>
            </a:extLst>
          </p:cNvPr>
          <p:cNvSpPr txBox="1"/>
          <p:nvPr/>
        </p:nvSpPr>
        <p:spPr>
          <a:xfrm>
            <a:off x="2209800" y="4305300"/>
            <a:ext cx="5105400" cy="1077218"/>
          </a:xfrm>
          <a:prstGeom prst="rect">
            <a:avLst/>
          </a:prstGeom>
          <a:noFill/>
        </p:spPr>
        <p:txBody>
          <a:bodyPr wrap="square" rtlCol="0">
            <a:spAutoFit/>
          </a:bodyPr>
          <a:lstStyle/>
          <a:p>
            <a:r>
              <a:rPr lang="en-US" sz="3200" b="1" dirty="0" err="1">
                <a:solidFill>
                  <a:srgbClr val="FF0000"/>
                </a:solidFill>
              </a:rPr>
              <a:t>Masar</a:t>
            </a:r>
            <a:r>
              <a:rPr lang="en-US" sz="3200" b="1" dirty="0">
                <a:solidFill>
                  <a:srgbClr val="FF0000"/>
                </a:solidFill>
              </a:rPr>
              <a:t> Park Boonton, NJ</a:t>
            </a:r>
          </a:p>
          <a:p>
            <a:r>
              <a:rPr lang="en-US" sz="3200" b="1" dirty="0">
                <a:solidFill>
                  <a:srgbClr val="FF0000"/>
                </a:solidFill>
              </a:rPr>
              <a:t>400’ Field Edge to Camera</a:t>
            </a:r>
          </a:p>
        </p:txBody>
      </p:sp>
    </p:spTree>
    <p:extLst>
      <p:ext uri="{BB962C8B-B14F-4D97-AF65-F5344CB8AC3E}">
        <p14:creationId xmlns:p14="http://schemas.microsoft.com/office/powerpoint/2010/main" val="13893366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298216"/>
            <a:ext cx="3962400" cy="215444"/>
          </a:xfrm>
          <a:prstGeom prst="rect">
            <a:avLst/>
          </a:prstGeom>
          <a:noFill/>
        </p:spPr>
        <p:txBody>
          <a:bodyPr wrap="square" rtlCol="0">
            <a:spAutoFit/>
          </a:bodyPr>
          <a:lstStyle/>
          <a:p>
            <a:r>
              <a:rPr lang="en-US" sz="800" dirty="0">
                <a:latin typeface="Calibri" pitchFamily="34" charset="0"/>
              </a:rPr>
              <a:t>© 2016 Musco Sports Lighting LLC </a:t>
            </a:r>
          </a:p>
        </p:txBody>
      </p:sp>
      <p:pic>
        <p:nvPicPr>
          <p:cNvPr id="4" name="Picture 3">
            <a:extLst>
              <a:ext uri="{FF2B5EF4-FFF2-40B4-BE49-F238E27FC236}">
                <a16:creationId xmlns:a16="http://schemas.microsoft.com/office/drawing/2014/main" id="{CE12C4B4-20C3-A414-F7B0-7ABE5D7A6D93}"/>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0102556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E3AE8E-260B-06CC-69E4-7695A463B9D6}"/>
              </a:ext>
            </a:extLst>
          </p:cNvPr>
          <p:cNvPicPr>
            <a:picLocks noChangeAspect="1"/>
          </p:cNvPicPr>
          <p:nvPr/>
        </p:nvPicPr>
        <p:blipFill>
          <a:blip r:embed="rId2"/>
          <a:stretch>
            <a:fillRect/>
          </a:stretch>
        </p:blipFill>
        <p:spPr>
          <a:xfrm>
            <a:off x="0" y="118744"/>
            <a:ext cx="9143999" cy="5621656"/>
          </a:xfrm>
          <a:prstGeom prst="rect">
            <a:avLst/>
          </a:prstGeom>
        </p:spPr>
      </p:pic>
    </p:spTree>
    <p:extLst>
      <p:ext uri="{BB962C8B-B14F-4D97-AF65-F5344CB8AC3E}">
        <p14:creationId xmlns:p14="http://schemas.microsoft.com/office/powerpoint/2010/main" val="13048553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E9F46D-98FF-D52C-3CDC-DB96D6C3F2D3}"/>
              </a:ext>
            </a:extLst>
          </p:cNvPr>
          <p:cNvPicPr>
            <a:picLocks noChangeAspect="1"/>
          </p:cNvPicPr>
          <p:nvPr/>
        </p:nvPicPr>
        <p:blipFill>
          <a:blip r:embed="rId2"/>
          <a:stretch>
            <a:fillRect/>
          </a:stretch>
        </p:blipFill>
        <p:spPr>
          <a:xfrm>
            <a:off x="0" y="62670"/>
            <a:ext cx="9144000" cy="5736755"/>
          </a:xfrm>
          <a:prstGeom prst="rect">
            <a:avLst/>
          </a:prstGeom>
        </p:spPr>
      </p:pic>
    </p:spTree>
    <p:extLst>
      <p:ext uri="{BB962C8B-B14F-4D97-AF65-F5344CB8AC3E}">
        <p14:creationId xmlns:p14="http://schemas.microsoft.com/office/powerpoint/2010/main" val="23906053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6CA3EE-3C5A-8384-F840-A7498E657DC6}"/>
              </a:ext>
            </a:extLst>
          </p:cNvPr>
          <p:cNvPicPr>
            <a:picLocks noChangeAspect="1"/>
          </p:cNvPicPr>
          <p:nvPr/>
        </p:nvPicPr>
        <p:blipFill>
          <a:blip r:embed="rId2"/>
          <a:stretch>
            <a:fillRect/>
          </a:stretch>
        </p:blipFill>
        <p:spPr>
          <a:xfrm>
            <a:off x="0" y="38208"/>
            <a:ext cx="9144000" cy="5735802"/>
          </a:xfrm>
          <a:prstGeom prst="rect">
            <a:avLst/>
          </a:prstGeom>
        </p:spPr>
      </p:pic>
    </p:spTree>
    <p:extLst>
      <p:ext uri="{BB962C8B-B14F-4D97-AF65-F5344CB8AC3E}">
        <p14:creationId xmlns:p14="http://schemas.microsoft.com/office/powerpoint/2010/main" val="3924757336"/>
      </p:ext>
    </p:extLst>
  </p:cSld>
  <p:clrMapOvr>
    <a:masterClrMapping/>
  </p:clrMapOvr>
  <p:transition/>
</p:sld>
</file>

<file path=ppt/theme/theme1.xml><?xml version="1.0" encoding="utf-8"?>
<a:theme xmlns:a="http://schemas.openxmlformats.org/drawingml/2006/main" name="Office Theme">
  <a:themeElements>
    <a:clrScheme name="9 Common Questions">
      <a:dk1>
        <a:srgbClr val="000000"/>
      </a:dk1>
      <a:lt1>
        <a:srgbClr val="FFFFFF"/>
      </a:lt1>
      <a:dk2>
        <a:srgbClr val="003773"/>
      </a:dk2>
      <a:lt2>
        <a:srgbClr val="C9CAC8"/>
      </a:lt2>
      <a:accent1>
        <a:srgbClr val="003773"/>
      </a:accent1>
      <a:accent2>
        <a:srgbClr val="005DA4"/>
      </a:accent2>
      <a:accent3>
        <a:srgbClr val="000000"/>
      </a:accent3>
      <a:accent4>
        <a:srgbClr val="FFFF00"/>
      </a:accent4>
      <a:accent5>
        <a:srgbClr val="B6B8BA"/>
      </a:accent5>
      <a:accent6>
        <a:srgbClr val="C9CAC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836</Words>
  <Application>Microsoft Office PowerPoint</Application>
  <PresentationFormat>On-screen Show (16:10)</PresentationFormat>
  <Paragraphs>92</Paragraphs>
  <Slides>10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Zoeller</dc:creator>
  <cp:lastModifiedBy>Bob Zoeller</cp:lastModifiedBy>
  <cp:revision>16</cp:revision>
  <dcterms:created xsi:type="dcterms:W3CDTF">2020-11-09T18:35:04Z</dcterms:created>
  <dcterms:modified xsi:type="dcterms:W3CDTF">2022-07-26T14:00:58Z</dcterms:modified>
</cp:coreProperties>
</file>