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8" r:id="rId1"/>
  </p:sldMasterIdLst>
  <p:notesMasterIdLst>
    <p:notesMasterId r:id="rId11"/>
  </p:notesMasterIdLst>
  <p:sldIdLst>
    <p:sldId id="256" r:id="rId2"/>
    <p:sldId id="5956" r:id="rId3"/>
    <p:sldId id="5955" r:id="rId4"/>
    <p:sldId id="5958" r:id="rId5"/>
    <p:sldId id="5959" r:id="rId6"/>
    <p:sldId id="5961" r:id="rId7"/>
    <p:sldId id="5960" r:id="rId8"/>
    <p:sldId id="5962" r:id="rId9"/>
    <p:sldId id="4816" r:id="rId10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4E7"/>
    <a:srgbClr val="87D3F1"/>
    <a:srgbClr val="38B4E7"/>
    <a:srgbClr val="404040"/>
    <a:srgbClr val="E6E6E6"/>
    <a:srgbClr val="D9D9D9"/>
    <a:srgbClr val="F2F2F2"/>
    <a:srgbClr val="15222E"/>
    <a:srgbClr val="02FF00"/>
    <a:srgbClr val="37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3792" autoAdjust="0"/>
  </p:normalViewPr>
  <p:slideViewPr>
    <p:cSldViewPr snapToGrid="0">
      <p:cViewPr varScale="1">
        <p:scale>
          <a:sx n="91" d="100"/>
          <a:sy n="91" d="100"/>
        </p:scale>
        <p:origin x="918" y="9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16CB5-DBD4-0544-B47D-5C44962A333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AF676-BD1E-D344-AF21-1D5E8554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5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AF676-BD1E-D344-AF21-1D5E8554FA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4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Investigating license costs and development cost/timeline for Angry Birds and Jewel Jam.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AF676-BD1E-D344-AF21-1D5E8554FA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Investigating license costs and development cost/timeline for Angry Birds and Jewel Jam.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AF676-BD1E-D344-AF21-1D5E8554FA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Investigating license costs and development cost/timeline for Angry Birds and Jewel Jam.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AF676-BD1E-D344-AF21-1D5E8554F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3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Investigating license costs and development cost/timeline for Angry Birds and Jewel Jam.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AF676-BD1E-D344-AF21-1D5E8554FA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9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Investigating license costs and development cost/timeline for Angry Birds and Jewel Jam.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AF676-BD1E-D344-AF21-1D5E8554FA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Investigating license costs and development cost/timeline for Angry Birds and Jewel Jam.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AF676-BD1E-D344-AF21-1D5E8554FA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34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74A74-30BC-5344-9E2D-0CB8582FB2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CCF277AD-A4C4-DAD7-5FAD-DFE1002F3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671317"/>
            <a:ext cx="2971800" cy="369332"/>
          </a:xfrm>
          <a:prstGeom prst="rect">
            <a:avLst/>
          </a:prstGeom>
          <a:solidFill>
            <a:srgbClr val="37B4E7"/>
          </a:solidFill>
        </p:spPr>
        <p:txBody>
          <a:bodyPr wrap="square" lIns="182880" tIns="91440" rIns="182880" bIns="91440" anchor="ctr">
            <a:spAutoFit/>
          </a:bodyPr>
          <a:lstStyle>
            <a:lvl1pPr algn="ctr">
              <a:defRPr sz="1200" b="1" i="0" spc="200" baseline="0">
                <a:solidFill>
                  <a:srgbClr val="15212E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SUBHEAD/DATE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482B53C-5DCD-E236-48F1-37B77019B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473324"/>
            <a:ext cx="12947822" cy="3282950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square" lIns="91440" tIns="457200" rIns="91440" bIns="0" anchor="ctr" anchorCtr="0">
            <a:spAutoFit/>
          </a:bodyPr>
          <a:lstStyle>
            <a:lvl1pPr algn="l">
              <a:lnSpc>
                <a:spcPts val="11000"/>
              </a:lnSpc>
              <a:defRPr sz="12000" b="1" i="0" spc="-300" baseline="0">
                <a:solidFill>
                  <a:schemeClr val="bg1"/>
                </a:solidFill>
                <a:latin typeface="Topgolf Condensed 700" pitchFamily="2" charset="77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Headline Here and Here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="" xmlns:a16="http://schemas.microsoft.com/office/drawing/2014/main" id="{337DC81C-9AD2-4CEE-8CB6-CFCADB03FF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786002" cy="13593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2F6EBC-3D8B-214A-5B13-32CA3B2F6B91}"/>
              </a:ext>
            </a:extLst>
          </p:cNvPr>
          <p:cNvSpPr/>
          <p:nvPr userDrawn="1"/>
        </p:nvSpPr>
        <p:spPr>
          <a:xfrm rot="10800000" flipV="1">
            <a:off x="838200" y="6400800"/>
            <a:ext cx="914400" cy="45719"/>
          </a:xfrm>
          <a:prstGeom prst="rect">
            <a:avLst/>
          </a:prstGeom>
          <a:solidFill>
            <a:srgbClr val="0B4C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0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o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33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th St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45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Anch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="" xmlns:a16="http://schemas.microsoft.com/office/drawing/2014/main" id="{61E2866E-8C23-385F-04BC-0F3A49760E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0479E7-6BDE-283A-E1BF-6DDCFD2FB472}"/>
              </a:ext>
            </a:extLst>
          </p:cNvPr>
          <p:cNvSpPr txBox="1"/>
          <p:nvPr userDrawn="1"/>
        </p:nvSpPr>
        <p:spPr>
          <a:xfrm>
            <a:off x="2095501" y="3640038"/>
            <a:ext cx="8343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  <a:latin typeface="ShieldSans" pitchFamily="2" charset="77"/>
              </a:rPr>
              <a:t>Is it </a:t>
            </a:r>
            <a:r>
              <a:rPr lang="en-US" sz="3000" b="1" i="1" u="sng" dirty="0">
                <a:solidFill>
                  <a:srgbClr val="37B4E7"/>
                </a:solidFill>
                <a:latin typeface="Topgolf Condensed Italic 700" pitchFamily="2" charset="77"/>
              </a:rPr>
              <a:t>scalable</a:t>
            </a:r>
            <a:r>
              <a:rPr lang="en-US" sz="3000" b="1" i="1" dirty="0">
                <a:solidFill>
                  <a:srgbClr val="37B4E7"/>
                </a:solidFill>
                <a:latin typeface="Topgolf Condensed Italic 700" pitchFamily="2" charset="77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288724C-EC12-D059-3F3D-71C2F319DAB9}"/>
              </a:ext>
            </a:extLst>
          </p:cNvPr>
          <p:cNvSpPr txBox="1"/>
          <p:nvPr userDrawn="1"/>
        </p:nvSpPr>
        <p:spPr>
          <a:xfrm>
            <a:off x="2095500" y="5613468"/>
            <a:ext cx="10248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  <a:latin typeface="ShieldSans" pitchFamily="2" charset="77"/>
              </a:rPr>
              <a:t>Does it </a:t>
            </a:r>
            <a:r>
              <a:rPr lang="en-US" sz="3000" b="1" i="1" u="sng" dirty="0">
                <a:solidFill>
                  <a:srgbClr val="37B4E7"/>
                </a:solidFill>
                <a:latin typeface="Topgolf Condensed Italic 700" pitchFamily="2" charset="77"/>
              </a:rPr>
              <a:t>positively transform</a:t>
            </a:r>
            <a:r>
              <a:rPr lang="en-US" sz="3000" b="1" i="1" dirty="0">
                <a:solidFill>
                  <a:srgbClr val="37B4E7"/>
                </a:solidFill>
                <a:latin typeface="Topgolf Condensed Italic 700" pitchFamily="2" charset="77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ShieldSans" pitchFamily="2" charset="77"/>
              </a:rPr>
              <a:t>the experience?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98ED374-D98F-B72C-CA61-1FEDD2D0F9DC}"/>
              </a:ext>
            </a:extLst>
          </p:cNvPr>
          <p:cNvGrpSpPr/>
          <p:nvPr userDrawn="1"/>
        </p:nvGrpSpPr>
        <p:grpSpPr>
          <a:xfrm>
            <a:off x="936773" y="3563838"/>
            <a:ext cx="685801" cy="685801"/>
            <a:chOff x="11887199" y="2819400"/>
            <a:chExt cx="685801" cy="685801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1B1481D-092B-C24E-FE7F-02767B5868A2}"/>
                </a:ext>
              </a:extLst>
            </p:cNvPr>
            <p:cNvSpPr/>
            <p:nvPr userDrawn="1"/>
          </p:nvSpPr>
          <p:spPr>
            <a:xfrm>
              <a:off x="11887199" y="2819400"/>
              <a:ext cx="685801" cy="685801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Checkmark with solid fill">
              <a:extLst>
                <a:ext uri="{FF2B5EF4-FFF2-40B4-BE49-F238E27FC236}">
                  <a16:creationId xmlns="" xmlns:a16="http://schemas.microsoft.com/office/drawing/2014/main" id="{C9514BD3-1B08-5129-BA11-72E9DE84A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963401" y="2895600"/>
              <a:ext cx="533400" cy="5334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E561B92-DBAA-BF2B-05B0-7708CD6998B1}"/>
              </a:ext>
            </a:extLst>
          </p:cNvPr>
          <p:cNvSpPr txBox="1"/>
          <p:nvPr userDrawn="1"/>
        </p:nvSpPr>
        <p:spPr>
          <a:xfrm>
            <a:off x="2095501" y="4648200"/>
            <a:ext cx="12077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  <a:latin typeface="ShieldSans" pitchFamily="2" charset="77"/>
              </a:rPr>
              <a:t>Does it have a </a:t>
            </a:r>
            <a:r>
              <a:rPr lang="en-US" sz="3000" b="1" i="1" u="sng" dirty="0">
                <a:solidFill>
                  <a:srgbClr val="37B4E7"/>
                </a:solidFill>
                <a:latin typeface="Topgolf Condensed Italic 700" pitchFamily="2" charset="77"/>
              </a:rPr>
              <a:t>positive or neutral effect</a:t>
            </a:r>
            <a:r>
              <a:rPr lang="en-US" sz="3000" b="1" i="1" u="none" dirty="0">
                <a:solidFill>
                  <a:srgbClr val="37B4E7"/>
                </a:solidFill>
                <a:latin typeface="Topgolf Condensed Italic 700" pitchFamily="2" charset="77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ShieldSans" pitchFamily="2" charset="77"/>
              </a:rPr>
              <a:t>on our planned cashflow?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9F45BAD-4CBC-C939-A7E1-CB1677A1232D}"/>
              </a:ext>
            </a:extLst>
          </p:cNvPr>
          <p:cNvGrpSpPr/>
          <p:nvPr userDrawn="1"/>
        </p:nvGrpSpPr>
        <p:grpSpPr>
          <a:xfrm>
            <a:off x="936773" y="4582299"/>
            <a:ext cx="685801" cy="685801"/>
            <a:chOff x="11887199" y="2819400"/>
            <a:chExt cx="685801" cy="685801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7F18A39B-595F-A417-1C29-4150BB34F76E}"/>
                </a:ext>
              </a:extLst>
            </p:cNvPr>
            <p:cNvSpPr/>
            <p:nvPr userDrawn="1"/>
          </p:nvSpPr>
          <p:spPr>
            <a:xfrm>
              <a:off x="11887199" y="2819400"/>
              <a:ext cx="685801" cy="685801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Checkmark with solid fill">
              <a:extLst>
                <a:ext uri="{FF2B5EF4-FFF2-40B4-BE49-F238E27FC236}">
                  <a16:creationId xmlns="" xmlns:a16="http://schemas.microsoft.com/office/drawing/2014/main" id="{CE31E413-F961-F493-1168-335D997EF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963401" y="2895600"/>
              <a:ext cx="533400" cy="533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5334248-1402-F807-F1B4-9BFEA3E13E60}"/>
              </a:ext>
            </a:extLst>
          </p:cNvPr>
          <p:cNvGrpSpPr/>
          <p:nvPr userDrawn="1"/>
        </p:nvGrpSpPr>
        <p:grpSpPr>
          <a:xfrm>
            <a:off x="936772" y="5572899"/>
            <a:ext cx="685801" cy="685801"/>
            <a:chOff x="11887199" y="2819400"/>
            <a:chExt cx="685801" cy="685801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83AF620F-6B40-54F8-E025-A0E860BF3B76}"/>
                </a:ext>
              </a:extLst>
            </p:cNvPr>
            <p:cNvSpPr/>
            <p:nvPr userDrawn="1"/>
          </p:nvSpPr>
          <p:spPr>
            <a:xfrm>
              <a:off x="11887199" y="2819400"/>
              <a:ext cx="685801" cy="685801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heckmark with solid fill">
              <a:extLst>
                <a:ext uri="{FF2B5EF4-FFF2-40B4-BE49-F238E27FC236}">
                  <a16:creationId xmlns="" xmlns:a16="http://schemas.microsoft.com/office/drawing/2014/main" id="{DAF1234A-776C-A93B-7F31-2AB91FDBB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963401" y="2895600"/>
              <a:ext cx="533400" cy="53340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7C43BF2-056F-CF37-4D05-65652EFDA219}"/>
              </a:ext>
            </a:extLst>
          </p:cNvPr>
          <p:cNvSpPr txBox="1"/>
          <p:nvPr userDrawn="1"/>
        </p:nvSpPr>
        <p:spPr>
          <a:xfrm>
            <a:off x="760562" y="1913464"/>
            <a:ext cx="1295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9000" b="1" i="0" spc="-300" baseline="0" dirty="0">
                <a:solidFill>
                  <a:schemeClr val="bg1"/>
                </a:solidFill>
                <a:latin typeface="Topgolf Condensed 700" pitchFamily="2" charset="77"/>
              </a:rPr>
              <a:t>Strategic Anchors</a:t>
            </a:r>
          </a:p>
        </p:txBody>
      </p:sp>
    </p:spTree>
    <p:extLst>
      <p:ext uri="{BB962C8B-B14F-4D97-AF65-F5344CB8AC3E}">
        <p14:creationId xmlns:p14="http://schemas.microsoft.com/office/powerpoint/2010/main" val="28083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3 Goa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="" xmlns:a16="http://schemas.microsoft.com/office/drawing/2014/main" id="{61E2866E-8C23-385F-04BC-0F3A49760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2A0FCA-2921-2578-2CD0-DAAF85CA666D}"/>
              </a:ext>
            </a:extLst>
          </p:cNvPr>
          <p:cNvSpPr txBox="1"/>
          <p:nvPr userDrawn="1"/>
        </p:nvSpPr>
        <p:spPr>
          <a:xfrm>
            <a:off x="760562" y="1376631"/>
            <a:ext cx="1295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9000" b="1" i="0" spc="-300" baseline="0" dirty="0">
                <a:solidFill>
                  <a:srgbClr val="15222E"/>
                </a:solidFill>
                <a:latin typeface="Topgolf Condensed 700" pitchFamily="2" charset="77"/>
              </a:rPr>
              <a:t>2023 Goals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7CF52F85-9573-AEDD-699A-92C1361BECDC}"/>
              </a:ext>
            </a:extLst>
          </p:cNvPr>
          <p:cNvSpPr/>
          <p:nvPr userDrawn="1"/>
        </p:nvSpPr>
        <p:spPr>
          <a:xfrm>
            <a:off x="838202" y="3046049"/>
            <a:ext cx="6172198" cy="2032979"/>
          </a:xfrm>
          <a:prstGeom prst="roundRect">
            <a:avLst>
              <a:gd name="adj" fmla="val 40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F3BBB81-E2A7-48A1-0755-A72D58484C62}"/>
              </a:ext>
            </a:extLst>
          </p:cNvPr>
          <p:cNvSpPr/>
          <p:nvPr userDrawn="1"/>
        </p:nvSpPr>
        <p:spPr>
          <a:xfrm>
            <a:off x="3619501" y="2760219"/>
            <a:ext cx="609600" cy="609600"/>
          </a:xfrm>
          <a:prstGeom prst="ellipse">
            <a:avLst/>
          </a:prstGeom>
          <a:solidFill>
            <a:srgbClr val="37B4E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latin typeface="ShieldSans Bold" pitchFamily="2" charset="77"/>
              </a:rPr>
              <a:t>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C25B20F-8B79-8023-0272-28615D70CFDC}"/>
              </a:ext>
            </a:extLst>
          </p:cNvPr>
          <p:cNvSpPr/>
          <p:nvPr userDrawn="1"/>
        </p:nvSpPr>
        <p:spPr>
          <a:xfrm>
            <a:off x="7543802" y="3046050"/>
            <a:ext cx="6172198" cy="1657432"/>
          </a:xfrm>
          <a:prstGeom prst="roundRect">
            <a:avLst>
              <a:gd name="adj" fmla="val 40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B01061-D96C-EE76-C533-827D4DA0BB9F}"/>
              </a:ext>
            </a:extLst>
          </p:cNvPr>
          <p:cNvSpPr txBox="1"/>
          <p:nvPr userDrawn="1"/>
        </p:nvSpPr>
        <p:spPr>
          <a:xfrm>
            <a:off x="8001000" y="3378406"/>
            <a:ext cx="521046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1200"/>
              </a:spcAft>
              <a:buClr>
                <a:srgbClr val="37B4E7"/>
              </a:buClr>
              <a:buFont typeface="+mj-lt"/>
              <a:buNone/>
            </a:pPr>
            <a:r>
              <a:rPr lang="en-US" sz="3000" dirty="0">
                <a:solidFill>
                  <a:srgbClr val="15222E"/>
                </a:solidFill>
                <a:latin typeface="ShieldSans" pitchFamily="2" charset="77"/>
              </a:rPr>
              <a:t>Trace </a:t>
            </a:r>
            <a:r>
              <a:rPr lang="en-US" sz="3000" b="1" i="0" dirty="0">
                <a:solidFill>
                  <a:srgbClr val="15222E"/>
                </a:solidFill>
                <a:latin typeface="ShieldSans Bold" pitchFamily="2" charset="77"/>
              </a:rPr>
              <a:t>4 billion </a:t>
            </a:r>
            <a:r>
              <a:rPr lang="en-US" sz="3000" dirty="0">
                <a:solidFill>
                  <a:srgbClr val="15222E"/>
                </a:solidFill>
                <a:latin typeface="ShieldSans" pitchFamily="2" charset="77"/>
              </a:rPr>
              <a:t>golf balls</a:t>
            </a:r>
          </a:p>
          <a:p>
            <a:pPr marL="0" indent="0" algn="ctr">
              <a:spcAft>
                <a:spcPts val="1200"/>
              </a:spcAft>
              <a:buClr>
                <a:srgbClr val="37B4E7"/>
              </a:buClr>
              <a:buFont typeface="+mj-lt"/>
              <a:buNone/>
            </a:pPr>
            <a:r>
              <a:rPr lang="en-US" sz="1400" dirty="0">
                <a:solidFill>
                  <a:schemeClr val="tx1"/>
                </a:solidFill>
                <a:latin typeface="ShieldSans" pitchFamily="2" charset="77"/>
              </a:rPr>
              <a:t>Includes developing and delivering Toptracer Range, Topgolf venues, TV Broadcast, Topgolf Live</a:t>
            </a:r>
          </a:p>
          <a:p>
            <a:pPr marL="457200" lvl="1" indent="0">
              <a:buFont typeface="System Font Regular"/>
              <a:buNone/>
            </a:pPr>
            <a:endParaRPr lang="en-US" sz="1100" dirty="0">
              <a:solidFill>
                <a:schemeClr val="tx1"/>
              </a:solidFill>
              <a:latin typeface="ShieldSans" pitchFamily="2" charset="77"/>
            </a:endParaRPr>
          </a:p>
          <a:p>
            <a:pPr marL="0" indent="0" algn="ctr">
              <a:spcAft>
                <a:spcPts val="1200"/>
              </a:spcAft>
              <a:buClr>
                <a:srgbClr val="37B4E7"/>
              </a:buClr>
              <a:buFont typeface="+mj-lt"/>
              <a:buNone/>
            </a:pPr>
            <a:endParaRPr lang="en-US" sz="3000" dirty="0">
              <a:solidFill>
                <a:srgbClr val="15222E"/>
              </a:solidFill>
              <a:latin typeface="Topgolf Condensed 500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398D9F8-E9DB-A59A-1D6B-04FF0B71D9D2}"/>
              </a:ext>
            </a:extLst>
          </p:cNvPr>
          <p:cNvSpPr/>
          <p:nvPr userDrawn="1"/>
        </p:nvSpPr>
        <p:spPr>
          <a:xfrm>
            <a:off x="10325101" y="2760219"/>
            <a:ext cx="609600" cy="609600"/>
          </a:xfrm>
          <a:prstGeom prst="ellipse">
            <a:avLst/>
          </a:prstGeom>
          <a:solidFill>
            <a:srgbClr val="37B4E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latin typeface="ShieldSans Bold" pitchFamily="2" charset="77"/>
              </a:rPr>
              <a:t>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7075263C-BD20-F0B2-C381-51D587D87785}"/>
              </a:ext>
            </a:extLst>
          </p:cNvPr>
          <p:cNvSpPr/>
          <p:nvPr userDrawn="1"/>
        </p:nvSpPr>
        <p:spPr>
          <a:xfrm>
            <a:off x="838202" y="5481724"/>
            <a:ext cx="6172198" cy="2032979"/>
          </a:xfrm>
          <a:prstGeom prst="roundRect">
            <a:avLst>
              <a:gd name="adj" fmla="val 40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217241-44C7-76C3-4D49-92373D59E604}"/>
              </a:ext>
            </a:extLst>
          </p:cNvPr>
          <p:cNvSpPr txBox="1"/>
          <p:nvPr userDrawn="1"/>
        </p:nvSpPr>
        <p:spPr>
          <a:xfrm>
            <a:off x="1295400" y="5886117"/>
            <a:ext cx="5210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ts val="3000"/>
              </a:lnSpc>
              <a:spcAft>
                <a:spcPts val="1200"/>
              </a:spcAft>
              <a:buClr>
                <a:srgbClr val="37B4E7"/>
              </a:buClr>
              <a:buFont typeface="+mj-lt"/>
              <a:buNone/>
            </a:pPr>
            <a:r>
              <a:rPr lang="en-US" sz="3000" dirty="0">
                <a:solidFill>
                  <a:srgbClr val="15222E"/>
                </a:solidFill>
                <a:latin typeface="ShieldSans" pitchFamily="2" charset="77"/>
              </a:rPr>
              <a:t>Improve bay installation efficiency by </a:t>
            </a:r>
            <a:r>
              <a:rPr lang="en-US" sz="3000" b="1" i="0" dirty="0">
                <a:solidFill>
                  <a:srgbClr val="15222E"/>
                </a:solidFill>
                <a:latin typeface="ShieldSans Bold" pitchFamily="2" charset="77"/>
              </a:rPr>
              <a:t>5%</a:t>
            </a:r>
          </a:p>
          <a:p>
            <a:pPr marL="0" indent="0" algn="ctr">
              <a:spcAft>
                <a:spcPts val="1200"/>
              </a:spcAft>
              <a:buClr>
                <a:srgbClr val="37B4E7"/>
              </a:buClr>
              <a:buFont typeface="+mj-lt"/>
              <a:buNone/>
            </a:pPr>
            <a:r>
              <a:rPr lang="en-US" sz="1400" dirty="0">
                <a:solidFill>
                  <a:schemeClr val="tx1"/>
                </a:solidFill>
                <a:latin typeface="ShieldSans" pitchFamily="2" charset="77"/>
              </a:rPr>
              <a:t>Prioritize margin improvement and cash control; </a:t>
            </a:r>
            <a:br>
              <a:rPr lang="en-US" sz="1400" dirty="0">
                <a:solidFill>
                  <a:schemeClr val="tx1"/>
                </a:solidFill>
                <a:latin typeface="ShieldSans" pitchFamily="2" charset="77"/>
              </a:rPr>
            </a:br>
            <a:r>
              <a:rPr lang="en-US" sz="1400" dirty="0">
                <a:solidFill>
                  <a:schemeClr val="tx1"/>
                </a:solidFill>
                <a:latin typeface="ShieldSans" pitchFamily="2" charset="77"/>
              </a:rPr>
              <a:t>LRP cost reduction of bay installation goal is 35%</a:t>
            </a:r>
            <a:endParaRPr lang="en-US" sz="3000" dirty="0">
              <a:solidFill>
                <a:srgbClr val="15222E"/>
              </a:solidFill>
              <a:latin typeface="Topgolf Condensed 500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024D4C85-FF45-2199-CDAA-9C26D50CD691}"/>
              </a:ext>
            </a:extLst>
          </p:cNvPr>
          <p:cNvSpPr/>
          <p:nvPr userDrawn="1"/>
        </p:nvSpPr>
        <p:spPr>
          <a:xfrm>
            <a:off x="3619501" y="5195894"/>
            <a:ext cx="609600" cy="609600"/>
          </a:xfrm>
          <a:prstGeom prst="ellipse">
            <a:avLst/>
          </a:prstGeom>
          <a:solidFill>
            <a:srgbClr val="37B4E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latin typeface="ShieldSans Bold" pitchFamily="2" charset="77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6CAC49D-AA25-850C-F363-1B475EA621EA}"/>
              </a:ext>
            </a:extLst>
          </p:cNvPr>
          <p:cNvSpPr/>
          <p:nvPr userDrawn="1"/>
        </p:nvSpPr>
        <p:spPr>
          <a:xfrm>
            <a:off x="7543802" y="5112097"/>
            <a:ext cx="6172198" cy="2402606"/>
          </a:xfrm>
          <a:prstGeom prst="roundRect">
            <a:avLst>
              <a:gd name="adj" fmla="val 40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076F442-6016-B0E8-524A-E60BE828BDF4}"/>
              </a:ext>
            </a:extLst>
          </p:cNvPr>
          <p:cNvSpPr/>
          <p:nvPr userDrawn="1"/>
        </p:nvSpPr>
        <p:spPr>
          <a:xfrm>
            <a:off x="10325101" y="4826266"/>
            <a:ext cx="609600" cy="609600"/>
          </a:xfrm>
          <a:prstGeom prst="ellipse">
            <a:avLst/>
          </a:prstGeom>
          <a:solidFill>
            <a:srgbClr val="37B4E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latin typeface="ShieldSans Bold" pitchFamily="2" charset="77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1F9040D-5008-8E41-7BFC-CC312E7544D0}"/>
              </a:ext>
            </a:extLst>
          </p:cNvPr>
          <p:cNvSpPr txBox="1"/>
          <p:nvPr userDrawn="1"/>
        </p:nvSpPr>
        <p:spPr>
          <a:xfrm>
            <a:off x="7755732" y="5554782"/>
            <a:ext cx="57483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ts val="3000"/>
              </a:lnSpc>
              <a:spcAft>
                <a:spcPts val="1200"/>
              </a:spcAft>
              <a:buClr>
                <a:srgbClr val="37B4E7"/>
              </a:buClr>
              <a:buFont typeface="+mj-lt"/>
              <a:buNone/>
            </a:pPr>
            <a:r>
              <a:rPr lang="en-US" sz="3000" dirty="0">
                <a:solidFill>
                  <a:srgbClr val="15222E"/>
                </a:solidFill>
                <a:latin typeface="ShieldSans" pitchFamily="2" charset="77"/>
              </a:rPr>
              <a:t>Aggressively pursue the </a:t>
            </a:r>
            <a:r>
              <a:rPr lang="en-US" sz="3000" b="1" i="0" dirty="0">
                <a:solidFill>
                  <a:srgbClr val="15222E"/>
                </a:solidFill>
                <a:latin typeface="ShieldSans Bold" pitchFamily="2" charset="77"/>
              </a:rPr>
              <a:t>U.S. green grass tee market</a:t>
            </a:r>
          </a:p>
          <a:p>
            <a:pPr marL="0" indent="0" algn="ctr">
              <a:spcAft>
                <a:spcPts val="1200"/>
              </a:spcAft>
              <a:buClr>
                <a:srgbClr val="37B4E7"/>
              </a:buClr>
              <a:buFont typeface="+mj-lt"/>
              <a:buNone/>
            </a:pPr>
            <a:r>
              <a:rPr lang="en-US" sz="1400" dirty="0">
                <a:solidFill>
                  <a:schemeClr val="tx1"/>
                </a:solidFill>
                <a:latin typeface="ShieldSans" pitchFamily="2" charset="77"/>
              </a:rPr>
              <a:t>Unveil Toptracer Coach at PGA Show (Jan 2023); add assignments and flow of additional TTR game data (Q2 2023); significant enhancements to TTR Mobile onboarding and user experience</a:t>
            </a:r>
            <a:endParaRPr lang="en-US" sz="3000" b="1" i="0" dirty="0">
              <a:solidFill>
                <a:srgbClr val="15222E"/>
              </a:solidFill>
              <a:latin typeface="ShieldSans 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0479E7-6BDE-283A-E1BF-6DDCFD2FB472}"/>
              </a:ext>
            </a:extLst>
          </p:cNvPr>
          <p:cNvSpPr txBox="1"/>
          <p:nvPr userDrawn="1"/>
        </p:nvSpPr>
        <p:spPr>
          <a:xfrm>
            <a:off x="1319068" y="3448745"/>
            <a:ext cx="5210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ts val="3000"/>
              </a:lnSpc>
              <a:spcAft>
                <a:spcPts val="1200"/>
              </a:spcAft>
              <a:buClr>
                <a:srgbClr val="37B4E7"/>
              </a:buClr>
              <a:buFont typeface="+mj-lt"/>
              <a:buNone/>
            </a:pPr>
            <a:r>
              <a:rPr lang="en-US" sz="2800" dirty="0">
                <a:solidFill>
                  <a:srgbClr val="15222E"/>
                </a:solidFill>
                <a:latin typeface="ShieldSans" pitchFamily="2" charset="77"/>
              </a:rPr>
              <a:t>Finish 2023 with </a:t>
            </a:r>
            <a:r>
              <a:rPr lang="en-US" sz="2800" b="1" i="0" dirty="0">
                <a:solidFill>
                  <a:srgbClr val="15222E"/>
                </a:solidFill>
                <a:latin typeface="ShieldSans Bold" pitchFamily="2" charset="77"/>
              </a:rPr>
              <a:t>29,250 active</a:t>
            </a:r>
            <a:r>
              <a:rPr lang="en-US" sz="2800" dirty="0">
                <a:solidFill>
                  <a:srgbClr val="15222E"/>
                </a:solidFill>
                <a:latin typeface="ShieldSans" pitchFamily="2" charset="77"/>
              </a:rPr>
              <a:t> Toptracer Range bays</a:t>
            </a:r>
          </a:p>
          <a:p>
            <a:pPr marL="0" indent="0" algn="ctr">
              <a:spcAft>
                <a:spcPts val="1200"/>
              </a:spcAft>
              <a:buClr>
                <a:srgbClr val="37B4E7"/>
              </a:buClr>
              <a:buFont typeface="+mj-lt"/>
              <a:buNone/>
            </a:pPr>
            <a:r>
              <a:rPr lang="en-US" sz="1400" dirty="0">
                <a:solidFill>
                  <a:schemeClr val="tx1"/>
                </a:solidFill>
                <a:latin typeface="ShieldSans" pitchFamily="2" charset="77"/>
              </a:rPr>
              <a:t>Deliver new bay sales and support existing </a:t>
            </a:r>
            <a:br>
              <a:rPr lang="en-US" sz="1400" dirty="0">
                <a:solidFill>
                  <a:schemeClr val="tx1"/>
                </a:solidFill>
                <a:latin typeface="ShieldSans" pitchFamily="2" charset="77"/>
              </a:rPr>
            </a:br>
            <a:r>
              <a:rPr lang="en-US" sz="1400" dirty="0">
                <a:solidFill>
                  <a:schemeClr val="tx1"/>
                </a:solidFill>
                <a:latin typeface="ShieldSans" pitchFamily="2" charset="77"/>
              </a:rPr>
              <a:t>customers to ensure they renew</a:t>
            </a:r>
            <a:endParaRPr lang="en-US" sz="3000" dirty="0">
              <a:solidFill>
                <a:srgbClr val="15222E"/>
              </a:solidFill>
              <a:latin typeface="Topgolf Condensed 5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214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White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="" xmlns:a16="http://schemas.microsoft.com/office/drawing/2014/main" id="{9AF415F0-BE5B-96D0-4917-F15B6344F5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435269"/>
            <a:ext cx="12725400" cy="1015663"/>
          </a:xfrm>
          <a:prstGeom prst="rect">
            <a:avLst/>
          </a:prstGeom>
          <a:noFill/>
        </p:spPr>
        <p:txBody>
          <a:bodyPr wrap="square" lIns="91440" rIns="91440" anchor="ctr">
            <a:spAutoFit/>
          </a:bodyPr>
          <a:lstStyle>
            <a:lvl1pPr algn="l">
              <a:defRPr sz="6000" b="1" i="0" spc="0" baseline="0">
                <a:solidFill>
                  <a:srgbClr val="15222E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Add Title Here (Do NOT move)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6D1F8D87-0EB3-A10C-EE2A-6ADB34636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173060"/>
            <a:ext cx="3199915" cy="338554"/>
          </a:xfrm>
          <a:prstGeom prst="rect">
            <a:avLst/>
          </a:prstGeom>
          <a:noFill/>
        </p:spPr>
        <p:txBody>
          <a:bodyPr wrap="none" lIns="91440" rIns="91440" anchor="ctr">
            <a:spAutoFit/>
          </a:bodyPr>
          <a:lstStyle>
            <a:lvl1pPr algn="l">
              <a:defRPr sz="1600" b="1" i="0" spc="200" baseline="0">
                <a:solidFill>
                  <a:srgbClr val="37B4E7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TAG (ALL CAPS)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D4335B12-BBAE-4025-73EE-A8FCAAD32D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0" y="3276600"/>
            <a:ext cx="5410200" cy="3886200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ShieldSans Bold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="" xmlns:a16="http://schemas.microsoft.com/office/drawing/2014/main" id="{61E2866E-8C23-385F-04BC-0F3A49760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CB002-6797-B9DA-E80C-3BBEDD35F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562" y="3276600"/>
            <a:ext cx="6326038" cy="28956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hieldSans" pitchFamily="2" charset="77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latin typeface="ShieldSans" pitchFamily="2" charset="77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200">
                <a:latin typeface="ShieldSans" pitchFamily="2" charset="77"/>
              </a:defRPr>
            </a:lvl3pPr>
          </a:lstStyle>
          <a:p>
            <a:pPr lvl="0"/>
            <a:r>
              <a:rPr lang="en-US" dirty="0"/>
              <a:t>Body copy here</a:t>
            </a:r>
          </a:p>
          <a:p>
            <a:pPr lvl="1"/>
            <a:r>
              <a:rPr lang="en-US" dirty="0"/>
              <a:t>Main bullet if needed</a:t>
            </a:r>
          </a:p>
          <a:p>
            <a:pPr lvl="2"/>
            <a:r>
              <a:rPr lang="en-US" dirty="0"/>
              <a:t>Secondary bullet if needed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Please don’t move this textbox</a:t>
            </a:r>
          </a:p>
          <a:p>
            <a:pPr lvl="1"/>
            <a:r>
              <a:rPr lang="en-US" dirty="0"/>
              <a:t>It is aligned with the headline above and the image to the right</a:t>
            </a:r>
          </a:p>
        </p:txBody>
      </p:sp>
    </p:spTree>
    <p:extLst>
      <p:ext uri="{BB962C8B-B14F-4D97-AF65-F5344CB8AC3E}">
        <p14:creationId xmlns:p14="http://schemas.microsoft.com/office/powerpoint/2010/main" val="2783263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Whit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="" xmlns:a16="http://schemas.microsoft.com/office/drawing/2014/main" id="{61E2866E-8C23-385F-04BC-0F3A49760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="" xmlns:a16="http://schemas.microsoft.com/office/drawing/2014/main" id="{7F3E7468-9807-AB8A-2DD6-8F250FDB76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435269"/>
            <a:ext cx="12731133" cy="1015663"/>
          </a:xfrm>
          <a:prstGeom prst="rect">
            <a:avLst/>
          </a:prstGeom>
          <a:noFill/>
        </p:spPr>
        <p:txBody>
          <a:bodyPr wrap="square" lIns="91440" rIns="91440" anchor="ctr">
            <a:spAutoFit/>
          </a:bodyPr>
          <a:lstStyle>
            <a:lvl1pPr algn="l">
              <a:defRPr sz="6000" b="1" i="0" spc="0" baseline="0">
                <a:solidFill>
                  <a:srgbClr val="15222E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Add Title Here (Do NOT move)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561D7B50-3BDC-C9DF-A4A2-6F5BEF0DE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173060"/>
            <a:ext cx="3276600" cy="338554"/>
          </a:xfrm>
          <a:prstGeom prst="rect">
            <a:avLst/>
          </a:prstGeom>
          <a:noFill/>
        </p:spPr>
        <p:txBody>
          <a:bodyPr wrap="square" lIns="91440" rIns="91440" anchor="ctr">
            <a:spAutoFit/>
          </a:bodyPr>
          <a:lstStyle>
            <a:lvl1pPr algn="l">
              <a:defRPr sz="1600" b="1" i="0" spc="200" baseline="0">
                <a:solidFill>
                  <a:srgbClr val="37B4E7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TAG (ALL CAPS)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21C9F6AD-461F-2DA0-B845-8FA8AFD096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562" y="3276600"/>
            <a:ext cx="5716437" cy="28956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hieldSans" pitchFamily="2" charset="77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latin typeface="ShieldSans" pitchFamily="2" charset="77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200">
                <a:latin typeface="ShieldSans" pitchFamily="2" charset="77"/>
              </a:defRPr>
            </a:lvl3pPr>
          </a:lstStyle>
          <a:p>
            <a:pPr lvl="0"/>
            <a:r>
              <a:rPr lang="en-US" dirty="0"/>
              <a:t>Body copy here</a:t>
            </a:r>
          </a:p>
          <a:p>
            <a:pPr lvl="1"/>
            <a:r>
              <a:rPr lang="en-US" dirty="0"/>
              <a:t>Main bullet if needed</a:t>
            </a:r>
          </a:p>
          <a:p>
            <a:pPr lvl="2"/>
            <a:r>
              <a:rPr lang="en-US" dirty="0"/>
              <a:t>Secondary bullet if needed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Please don’t move this textbox</a:t>
            </a:r>
          </a:p>
          <a:p>
            <a:pPr lvl="1"/>
            <a:r>
              <a:rPr lang="en-US" dirty="0"/>
              <a:t>It is aligned with the headline above and the textbox next to it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63EE4B8F-0B36-3C35-87BC-8F1E42A4FB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76695" y="3272287"/>
            <a:ext cx="5716437" cy="28956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hieldSans" pitchFamily="2" charset="77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latin typeface="ShieldSans" pitchFamily="2" charset="77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200">
                <a:latin typeface="ShieldSans" pitchFamily="2" charset="77"/>
              </a:defRPr>
            </a:lvl3pPr>
          </a:lstStyle>
          <a:p>
            <a:pPr lvl="0"/>
            <a:r>
              <a:rPr lang="en-US" dirty="0"/>
              <a:t>Body copy here</a:t>
            </a:r>
          </a:p>
          <a:p>
            <a:pPr lvl="1"/>
            <a:r>
              <a:rPr lang="en-US" dirty="0"/>
              <a:t>Main bullet if needed</a:t>
            </a:r>
          </a:p>
          <a:p>
            <a:pPr lvl="2"/>
            <a:r>
              <a:rPr lang="en-US" dirty="0"/>
              <a:t>Secondary bullet if needed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Please don’t move this textbox</a:t>
            </a:r>
          </a:p>
          <a:p>
            <a:pPr lvl="1"/>
            <a:r>
              <a:rPr lang="en-US" dirty="0"/>
              <a:t>It is aligned with the headline above and the textbox next to it</a:t>
            </a:r>
          </a:p>
        </p:txBody>
      </p:sp>
    </p:spTree>
    <p:extLst>
      <p:ext uri="{BB962C8B-B14F-4D97-AF65-F5344CB8AC3E}">
        <p14:creationId xmlns:p14="http://schemas.microsoft.com/office/powerpoint/2010/main" val="849241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White - Lar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D4335B12-BBAE-4025-73EE-A8FCAAD32D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18" y="0"/>
            <a:ext cx="7315200" cy="8229600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ShieldSans Bold" pitchFamily="2" charset="77"/>
              </a:defRPr>
            </a:lvl1pPr>
          </a:lstStyle>
          <a:p>
            <a:r>
              <a:rPr lang="en-US" dirty="0"/>
              <a:t>LARGE, HALF-SCREEN IMAGE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="" xmlns:a16="http://schemas.microsoft.com/office/drawing/2014/main" id="{61E2866E-8C23-385F-04BC-0F3A49760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="" xmlns:a16="http://schemas.microsoft.com/office/drawing/2014/main" id="{178518BC-92AD-6627-3AC6-21C27C2173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0999" y="1608438"/>
            <a:ext cx="5410201" cy="1631216"/>
          </a:xfrm>
          <a:prstGeom prst="rect">
            <a:avLst/>
          </a:prstGeom>
          <a:noFill/>
        </p:spPr>
        <p:txBody>
          <a:bodyPr wrap="square" lIns="91440" rIns="91440" anchor="t">
            <a:spAutoFit/>
          </a:bodyPr>
          <a:lstStyle>
            <a:lvl1pPr algn="l">
              <a:lnSpc>
                <a:spcPts val="6000"/>
              </a:lnSpc>
              <a:defRPr sz="6000" b="1" i="0" spc="0" baseline="0">
                <a:solidFill>
                  <a:srgbClr val="15222E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Add Title Here (Do NOT move)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3D19982E-C0EC-77C0-6C47-7822FED34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0" y="1173060"/>
            <a:ext cx="3276600" cy="338554"/>
          </a:xfrm>
          <a:prstGeom prst="rect">
            <a:avLst/>
          </a:prstGeom>
          <a:noFill/>
        </p:spPr>
        <p:txBody>
          <a:bodyPr wrap="square" lIns="91440" rIns="91440" anchor="ctr">
            <a:spAutoFit/>
          </a:bodyPr>
          <a:lstStyle>
            <a:lvl1pPr algn="l">
              <a:defRPr sz="1600" b="1" i="0" spc="200" baseline="0">
                <a:solidFill>
                  <a:srgbClr val="37B4E7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TAG (ALL CAPS)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76932D11-BA27-BC0D-6DBC-245859DF36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99562" y="3657600"/>
            <a:ext cx="5716437" cy="28956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hieldSans" pitchFamily="2" charset="77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latin typeface="ShieldSans" pitchFamily="2" charset="77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200">
                <a:latin typeface="ShieldSans" pitchFamily="2" charset="77"/>
              </a:defRPr>
            </a:lvl3pPr>
          </a:lstStyle>
          <a:p>
            <a:pPr lvl="0"/>
            <a:r>
              <a:rPr lang="en-US" dirty="0"/>
              <a:t>Body copy here</a:t>
            </a:r>
          </a:p>
          <a:p>
            <a:pPr lvl="1"/>
            <a:r>
              <a:rPr lang="en-US" dirty="0"/>
              <a:t>Main bullet if needed</a:t>
            </a:r>
          </a:p>
          <a:p>
            <a:pPr lvl="2"/>
            <a:r>
              <a:rPr lang="en-US" dirty="0"/>
              <a:t>Secondary bullet if needed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Only move this textbox down up or down depending on the length of the headline</a:t>
            </a:r>
          </a:p>
          <a:p>
            <a:pPr lvl="1"/>
            <a:r>
              <a:rPr lang="en-US" dirty="0"/>
              <a:t>Don’t move left or right; maintain alignment with headline above</a:t>
            </a:r>
          </a:p>
        </p:txBody>
      </p:sp>
    </p:spTree>
    <p:extLst>
      <p:ext uri="{BB962C8B-B14F-4D97-AF65-F5344CB8AC3E}">
        <p14:creationId xmlns:p14="http://schemas.microsoft.com/office/powerpoint/2010/main" val="273192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White - Lar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D4335B12-BBAE-4025-73EE-A8FCAAD32D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5200" y="0"/>
            <a:ext cx="7315200" cy="8229600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ShieldSans Bold" pitchFamily="2" charset="77"/>
              </a:defRPr>
            </a:lvl1pPr>
          </a:lstStyle>
          <a:p>
            <a:r>
              <a:rPr lang="en-US" dirty="0"/>
              <a:t>LARGE, HALF-SCREEN IMAGE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="" xmlns:a16="http://schemas.microsoft.com/office/drawing/2014/main" id="{61E2866E-8C23-385F-04BC-0F3A49760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="" xmlns:a16="http://schemas.microsoft.com/office/drawing/2014/main" id="{178518BC-92AD-6627-3AC6-21C27C2173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591962"/>
            <a:ext cx="5410201" cy="1631216"/>
          </a:xfrm>
          <a:prstGeom prst="rect">
            <a:avLst/>
          </a:prstGeom>
          <a:noFill/>
        </p:spPr>
        <p:txBody>
          <a:bodyPr wrap="square" lIns="91440" rIns="91440" anchor="t">
            <a:spAutoFit/>
          </a:bodyPr>
          <a:lstStyle>
            <a:lvl1pPr algn="l">
              <a:lnSpc>
                <a:spcPts val="6000"/>
              </a:lnSpc>
              <a:defRPr sz="6000" b="1" i="0" spc="0" baseline="0">
                <a:solidFill>
                  <a:srgbClr val="15222E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Add Title Here (Do NOT move)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3D19982E-C0EC-77C0-6C47-7822FED34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173060"/>
            <a:ext cx="3276600" cy="338554"/>
          </a:xfrm>
          <a:prstGeom prst="rect">
            <a:avLst/>
          </a:prstGeom>
          <a:noFill/>
        </p:spPr>
        <p:txBody>
          <a:bodyPr wrap="square" lIns="91440" rIns="91440" anchor="ctr">
            <a:spAutoFit/>
          </a:bodyPr>
          <a:lstStyle>
            <a:lvl1pPr algn="l">
              <a:defRPr sz="1600" b="1" i="0" spc="200" baseline="0">
                <a:solidFill>
                  <a:srgbClr val="37B4E7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TAG (ALL CAPS)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76932D11-BA27-BC0D-6DBC-245859DF36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562" y="3657600"/>
            <a:ext cx="5716437" cy="28956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hieldSans" pitchFamily="2" charset="77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latin typeface="ShieldSans" pitchFamily="2" charset="77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200">
                <a:latin typeface="ShieldSans" pitchFamily="2" charset="77"/>
              </a:defRPr>
            </a:lvl3pPr>
          </a:lstStyle>
          <a:p>
            <a:pPr lvl="0"/>
            <a:r>
              <a:rPr lang="en-US" dirty="0"/>
              <a:t>Body copy here</a:t>
            </a:r>
          </a:p>
          <a:p>
            <a:pPr lvl="1"/>
            <a:r>
              <a:rPr lang="en-US" dirty="0"/>
              <a:t>Main bullet if needed</a:t>
            </a:r>
          </a:p>
          <a:p>
            <a:pPr lvl="2"/>
            <a:r>
              <a:rPr lang="en-US" dirty="0"/>
              <a:t>Secondary bullet if needed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Only move this textbox down up or down depending on the length of the headline</a:t>
            </a:r>
          </a:p>
          <a:p>
            <a:pPr lvl="1"/>
            <a:r>
              <a:rPr lang="en-US" dirty="0"/>
              <a:t>Don’t move left or right; maintain alignment with headline above</a:t>
            </a:r>
          </a:p>
        </p:txBody>
      </p:sp>
    </p:spTree>
    <p:extLst>
      <p:ext uri="{BB962C8B-B14F-4D97-AF65-F5344CB8AC3E}">
        <p14:creationId xmlns:p14="http://schemas.microsoft.com/office/powerpoint/2010/main" val="3894448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Dark -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="" xmlns:a16="http://schemas.microsoft.com/office/drawing/2014/main" id="{61E2866E-8C23-385F-04BC-0F3A49760E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="" xmlns:a16="http://schemas.microsoft.com/office/drawing/2014/main" id="{0A8AD10F-5B5F-A3D4-C396-9624CE521B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435269"/>
            <a:ext cx="12725400" cy="1015663"/>
          </a:xfrm>
          <a:prstGeom prst="rect">
            <a:avLst/>
          </a:prstGeom>
          <a:noFill/>
        </p:spPr>
        <p:txBody>
          <a:bodyPr wrap="square" lIns="91440" rIns="91440" anchor="ctr">
            <a:spAutoFit/>
          </a:bodyPr>
          <a:lstStyle>
            <a:lvl1pPr algn="l">
              <a:defRPr sz="6000" b="1" i="0" spc="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Add Title Here (Do NOT move)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BCB45DA6-D09F-BE06-06E9-E3AB491ED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173060"/>
            <a:ext cx="3199915" cy="338554"/>
          </a:xfrm>
          <a:prstGeom prst="rect">
            <a:avLst/>
          </a:prstGeom>
          <a:noFill/>
        </p:spPr>
        <p:txBody>
          <a:bodyPr wrap="none" lIns="91440" rIns="91440" anchor="ctr">
            <a:spAutoFit/>
          </a:bodyPr>
          <a:lstStyle>
            <a:lvl1pPr algn="l">
              <a:defRPr sz="1600" b="1" i="0" spc="200" baseline="0">
                <a:solidFill>
                  <a:srgbClr val="37B4E7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TAG (ALL CAPS)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="" xmlns:a16="http://schemas.microsoft.com/office/drawing/2014/main" id="{8274A794-E1EB-FAED-039D-621C518626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0" y="3276600"/>
            <a:ext cx="5410200" cy="3886200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DBDC6706-8BBE-E65B-D4D0-0C39E2A76F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562" y="3276600"/>
            <a:ext cx="6326038" cy="28956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ShieldSans" pitchFamily="2" charset="77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ShieldSans" pitchFamily="2" charset="77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200">
                <a:solidFill>
                  <a:schemeClr val="bg1"/>
                </a:solidFill>
                <a:latin typeface="ShieldSans" pitchFamily="2" charset="77"/>
              </a:defRPr>
            </a:lvl3pPr>
          </a:lstStyle>
          <a:p>
            <a:pPr lvl="0"/>
            <a:r>
              <a:rPr lang="en-US" dirty="0"/>
              <a:t>Body copy here</a:t>
            </a:r>
          </a:p>
          <a:p>
            <a:pPr lvl="1"/>
            <a:r>
              <a:rPr lang="en-US" dirty="0"/>
              <a:t>Main bullet if needed</a:t>
            </a:r>
          </a:p>
          <a:p>
            <a:pPr lvl="2"/>
            <a:r>
              <a:rPr lang="en-US" dirty="0"/>
              <a:t>Secondary bullet if needed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Please don’t move this textbox</a:t>
            </a:r>
          </a:p>
          <a:p>
            <a:pPr lvl="1"/>
            <a:r>
              <a:rPr lang="en-US" dirty="0"/>
              <a:t>It is aligned with the headline above and the image to the right</a:t>
            </a:r>
          </a:p>
        </p:txBody>
      </p:sp>
    </p:spTree>
    <p:extLst>
      <p:ext uri="{BB962C8B-B14F-4D97-AF65-F5344CB8AC3E}">
        <p14:creationId xmlns:p14="http://schemas.microsoft.com/office/powerpoint/2010/main" val="528619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Dark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="" xmlns:a16="http://schemas.microsoft.com/office/drawing/2014/main" id="{61E2866E-8C23-385F-04BC-0F3A49760E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31E5293E-414A-4E28-604A-ACD9B4233E92}"/>
              </a:ext>
            </a:extLst>
          </p:cNvPr>
          <p:cNvCxnSpPr>
            <a:cxnSpLocks/>
          </p:cNvCxnSpPr>
          <p:nvPr userDrawn="1"/>
        </p:nvCxnSpPr>
        <p:spPr>
          <a:xfrm>
            <a:off x="7124700" y="3276600"/>
            <a:ext cx="0" cy="381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9359029A-7AEC-5861-F61C-E45D0EE80E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435269"/>
            <a:ext cx="12731133" cy="1015663"/>
          </a:xfrm>
          <a:prstGeom prst="rect">
            <a:avLst/>
          </a:prstGeom>
          <a:noFill/>
        </p:spPr>
        <p:txBody>
          <a:bodyPr wrap="square" lIns="91440" rIns="91440" anchor="ctr">
            <a:spAutoFit/>
          </a:bodyPr>
          <a:lstStyle>
            <a:lvl1pPr algn="l">
              <a:defRPr sz="6000" b="1" i="0" spc="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Add Title Here (Do NOT move)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6762BE5C-0A97-89F7-6D1F-FD33DDD5C6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173060"/>
            <a:ext cx="3276600" cy="338554"/>
          </a:xfrm>
          <a:prstGeom prst="rect">
            <a:avLst/>
          </a:prstGeom>
          <a:noFill/>
        </p:spPr>
        <p:txBody>
          <a:bodyPr wrap="square" lIns="91440" rIns="91440" anchor="ctr">
            <a:spAutoFit/>
          </a:bodyPr>
          <a:lstStyle>
            <a:lvl1pPr algn="l">
              <a:defRPr sz="1600" b="1" i="0" spc="200" baseline="0">
                <a:solidFill>
                  <a:srgbClr val="37B4E7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TAG (ALL CAPS)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6CC83455-61AC-DCAD-74EA-11D4E760A6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562" y="3276600"/>
            <a:ext cx="5716437" cy="28956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ShieldSans" pitchFamily="2" charset="77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ShieldSans" pitchFamily="2" charset="77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200">
                <a:solidFill>
                  <a:schemeClr val="bg1"/>
                </a:solidFill>
                <a:latin typeface="ShieldSans" pitchFamily="2" charset="77"/>
              </a:defRPr>
            </a:lvl3pPr>
          </a:lstStyle>
          <a:p>
            <a:pPr lvl="0"/>
            <a:r>
              <a:rPr lang="en-US" dirty="0"/>
              <a:t>Body copy here</a:t>
            </a:r>
          </a:p>
          <a:p>
            <a:pPr lvl="1"/>
            <a:r>
              <a:rPr lang="en-US" dirty="0"/>
              <a:t>Main bullet if needed</a:t>
            </a:r>
          </a:p>
          <a:p>
            <a:pPr lvl="2"/>
            <a:r>
              <a:rPr lang="en-US" dirty="0"/>
              <a:t>Secondary bullet if needed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Please don’t move this textbox</a:t>
            </a:r>
          </a:p>
          <a:p>
            <a:pPr lvl="1"/>
            <a:r>
              <a:rPr lang="en-US" dirty="0"/>
              <a:t>It is aligned with the headline above and the textbox next to 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1A989457-47F0-D440-F1B0-3A074F604B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76695" y="3272287"/>
            <a:ext cx="5716437" cy="28956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ShieldSans" pitchFamily="2" charset="77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ShieldSans" pitchFamily="2" charset="77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200">
                <a:solidFill>
                  <a:schemeClr val="bg1"/>
                </a:solidFill>
                <a:latin typeface="ShieldSans" pitchFamily="2" charset="77"/>
              </a:defRPr>
            </a:lvl3pPr>
          </a:lstStyle>
          <a:p>
            <a:pPr lvl="0"/>
            <a:r>
              <a:rPr lang="en-US" dirty="0"/>
              <a:t>Body copy here</a:t>
            </a:r>
          </a:p>
          <a:p>
            <a:pPr lvl="1"/>
            <a:r>
              <a:rPr lang="en-US" dirty="0"/>
              <a:t>Main bullet if needed</a:t>
            </a:r>
          </a:p>
          <a:p>
            <a:pPr lvl="2"/>
            <a:r>
              <a:rPr lang="en-US" dirty="0"/>
              <a:t>Secondary bullet if needed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Please don’t move this textbox</a:t>
            </a:r>
          </a:p>
          <a:p>
            <a:pPr lvl="1"/>
            <a:r>
              <a:rPr lang="en-US" dirty="0"/>
              <a:t>It is aligned with the headline above and the textbox next to it</a:t>
            </a:r>
          </a:p>
        </p:txBody>
      </p:sp>
    </p:spTree>
    <p:extLst>
      <p:ext uri="{BB962C8B-B14F-4D97-AF65-F5344CB8AC3E}">
        <p14:creationId xmlns:p14="http://schemas.microsoft.com/office/powerpoint/2010/main" val="150946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="" xmlns:a16="http://schemas.microsoft.com/office/drawing/2014/main" id="{C6323FB7-EB33-7BE3-A5FE-C4D8C35D5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786002" cy="1359346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CCF277AD-A4C4-DAD7-5FAD-DFE1002F3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671317"/>
            <a:ext cx="2971800" cy="369332"/>
          </a:xfrm>
          <a:prstGeom prst="rect">
            <a:avLst/>
          </a:prstGeom>
          <a:solidFill>
            <a:srgbClr val="37B4E7"/>
          </a:solidFill>
        </p:spPr>
        <p:txBody>
          <a:bodyPr wrap="square" lIns="182880" tIns="91440" rIns="182880" bIns="91440" anchor="ctr">
            <a:spAutoFit/>
          </a:bodyPr>
          <a:lstStyle>
            <a:lvl1pPr algn="ctr">
              <a:defRPr sz="1200" b="1" i="0" spc="20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SUBHEAD/DATE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482B53C-5DCD-E236-48F1-37B77019B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473325"/>
            <a:ext cx="12923108" cy="3282950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square" lIns="91440" tIns="457200" rIns="91440" bIns="0" anchor="ctr" anchorCtr="0">
            <a:spAutoFit/>
          </a:bodyPr>
          <a:lstStyle>
            <a:lvl1pPr algn="l">
              <a:lnSpc>
                <a:spcPts val="11000"/>
              </a:lnSpc>
              <a:defRPr sz="12000" b="1" i="0" spc="-300" baseline="0">
                <a:solidFill>
                  <a:srgbClr val="15222E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Headline Here and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2F6EBC-3D8B-214A-5B13-32CA3B2F6B91}"/>
              </a:ext>
            </a:extLst>
          </p:cNvPr>
          <p:cNvSpPr/>
          <p:nvPr userDrawn="1"/>
        </p:nvSpPr>
        <p:spPr>
          <a:xfrm rot="10800000" flipV="1">
            <a:off x="838200" y="6400800"/>
            <a:ext cx="9144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6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Dark - Large Image (lef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="" xmlns:a16="http://schemas.microsoft.com/office/drawing/2014/main" id="{1375B53A-1498-ECB7-B595-F91B589085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18" y="0"/>
            <a:ext cx="7315200" cy="8229600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r>
              <a:rPr lang="en-US" dirty="0"/>
              <a:t>LARGE, HALF-SCREEN IMAGE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="" xmlns:a16="http://schemas.microsoft.com/office/drawing/2014/main" id="{E3D37683-AB1F-79AD-7322-BC79606A72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ED67BF7E-E126-88A8-83B2-59D3EC56C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0999" y="1608438"/>
            <a:ext cx="5410201" cy="1631216"/>
          </a:xfrm>
          <a:prstGeom prst="rect">
            <a:avLst/>
          </a:prstGeom>
          <a:noFill/>
        </p:spPr>
        <p:txBody>
          <a:bodyPr wrap="square" lIns="91440" rIns="91440" anchor="t">
            <a:spAutoFit/>
          </a:bodyPr>
          <a:lstStyle>
            <a:lvl1pPr algn="l">
              <a:lnSpc>
                <a:spcPts val="6000"/>
              </a:lnSpc>
              <a:defRPr sz="6000" b="1" i="0" spc="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Add Title Here (Do NOT move)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717084AF-733B-426E-8E71-E8DB3275B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0" y="1173060"/>
            <a:ext cx="3276600" cy="338554"/>
          </a:xfrm>
          <a:prstGeom prst="rect">
            <a:avLst/>
          </a:prstGeom>
          <a:noFill/>
        </p:spPr>
        <p:txBody>
          <a:bodyPr wrap="square" lIns="91440" rIns="91440" anchor="ctr">
            <a:spAutoFit/>
          </a:bodyPr>
          <a:lstStyle>
            <a:lvl1pPr algn="l">
              <a:defRPr sz="1600" b="1" i="0" spc="200" baseline="0">
                <a:solidFill>
                  <a:srgbClr val="37B4E7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TAG (ALL CAPS)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5D77DE8C-D40B-8A18-9410-7A8F654495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99562" y="3657600"/>
            <a:ext cx="5716437" cy="28956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ShieldSans" pitchFamily="2" charset="77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ShieldSans" pitchFamily="2" charset="77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200">
                <a:solidFill>
                  <a:schemeClr val="bg1"/>
                </a:solidFill>
                <a:latin typeface="ShieldSans" pitchFamily="2" charset="77"/>
              </a:defRPr>
            </a:lvl3pPr>
          </a:lstStyle>
          <a:p>
            <a:pPr lvl="0"/>
            <a:r>
              <a:rPr lang="en-US" dirty="0"/>
              <a:t>Body copy here</a:t>
            </a:r>
          </a:p>
          <a:p>
            <a:pPr lvl="1"/>
            <a:r>
              <a:rPr lang="en-US" dirty="0"/>
              <a:t>Main bullet if needed</a:t>
            </a:r>
          </a:p>
          <a:p>
            <a:pPr lvl="2"/>
            <a:r>
              <a:rPr lang="en-US" dirty="0"/>
              <a:t>Secondary bullet if needed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Only move this textbox down up or down depending on the length of the headline</a:t>
            </a:r>
          </a:p>
          <a:p>
            <a:pPr lvl="1"/>
            <a:r>
              <a:rPr lang="en-US" dirty="0"/>
              <a:t>Don’t move left or right; maintain alignment with headline above</a:t>
            </a:r>
          </a:p>
        </p:txBody>
      </p:sp>
    </p:spTree>
    <p:extLst>
      <p:ext uri="{BB962C8B-B14F-4D97-AF65-F5344CB8AC3E}">
        <p14:creationId xmlns:p14="http://schemas.microsoft.com/office/powerpoint/2010/main" val="3684148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Dark - Large Image (r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="" xmlns:a16="http://schemas.microsoft.com/office/drawing/2014/main" id="{340AE447-1068-CD4E-C277-AE8F9951F9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5200" y="0"/>
            <a:ext cx="7315200" cy="8229600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r>
              <a:rPr lang="en-US" dirty="0"/>
              <a:t>LARGE, HALF-SCREEN IMAGE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="" xmlns:a16="http://schemas.microsoft.com/office/drawing/2014/main" id="{7203B970-E5CB-8638-57E5-4CF06A794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78EAEC47-6757-D53C-724D-51B10042F8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591962"/>
            <a:ext cx="5410201" cy="1631216"/>
          </a:xfrm>
          <a:prstGeom prst="rect">
            <a:avLst/>
          </a:prstGeom>
          <a:noFill/>
        </p:spPr>
        <p:txBody>
          <a:bodyPr wrap="square" lIns="91440" rIns="91440" anchor="t">
            <a:spAutoFit/>
          </a:bodyPr>
          <a:lstStyle>
            <a:lvl1pPr algn="l">
              <a:lnSpc>
                <a:spcPts val="6000"/>
              </a:lnSpc>
              <a:defRPr sz="6000" b="1" i="0" spc="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Add Title Here (Do NOT move)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FCB61BE7-122F-FA8C-DA05-B291D7E8C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173060"/>
            <a:ext cx="3276600" cy="338554"/>
          </a:xfrm>
          <a:prstGeom prst="rect">
            <a:avLst/>
          </a:prstGeom>
          <a:noFill/>
        </p:spPr>
        <p:txBody>
          <a:bodyPr wrap="square" lIns="91440" rIns="91440" anchor="ctr">
            <a:spAutoFit/>
          </a:bodyPr>
          <a:lstStyle>
            <a:lvl1pPr algn="l">
              <a:defRPr sz="1600" b="1" i="0" spc="200" baseline="0">
                <a:solidFill>
                  <a:srgbClr val="37B4E7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TAG (ALL CAPS)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68801209-FA93-AF2D-483E-4A7800174A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562" y="3657600"/>
            <a:ext cx="5716437" cy="28956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ShieldSans" pitchFamily="2" charset="77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  <a:latin typeface="ShieldSans" pitchFamily="2" charset="77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200">
                <a:solidFill>
                  <a:schemeClr val="bg1"/>
                </a:solidFill>
                <a:latin typeface="ShieldSans" pitchFamily="2" charset="77"/>
              </a:defRPr>
            </a:lvl3pPr>
          </a:lstStyle>
          <a:p>
            <a:pPr lvl="0"/>
            <a:r>
              <a:rPr lang="en-US" dirty="0"/>
              <a:t>Body copy here</a:t>
            </a:r>
          </a:p>
          <a:p>
            <a:pPr lvl="1"/>
            <a:r>
              <a:rPr lang="en-US" dirty="0"/>
              <a:t>Main bullet if needed</a:t>
            </a:r>
          </a:p>
          <a:p>
            <a:pPr lvl="2"/>
            <a:r>
              <a:rPr lang="en-US" dirty="0"/>
              <a:t>Secondary bullet if needed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Only move this textbox down up or down depending on the length of the headline</a:t>
            </a:r>
          </a:p>
          <a:p>
            <a:pPr lvl="1"/>
            <a:r>
              <a:rPr lang="en-US" dirty="0"/>
              <a:t>Don’t move left or right; maintain alignment with headline above</a:t>
            </a:r>
          </a:p>
        </p:txBody>
      </p:sp>
    </p:spTree>
    <p:extLst>
      <p:ext uri="{BB962C8B-B14F-4D97-AF65-F5344CB8AC3E}">
        <p14:creationId xmlns:p14="http://schemas.microsoft.com/office/powerpoint/2010/main" val="3497426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Simple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D8B583-3114-16C5-BBF1-33F1EFDF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0" y="3566160"/>
            <a:ext cx="8153400" cy="1097280"/>
          </a:xfrm>
          <a:prstGeom prst="rect">
            <a:avLst/>
          </a:prstGeom>
          <a:noFill/>
          <a:ln w="50800">
            <a:solidFill>
              <a:srgbClr val="37B4E7"/>
            </a:solidFill>
            <a:miter lim="800000"/>
          </a:ln>
        </p:spPr>
        <p:txBody>
          <a:bodyPr wrap="none" lIns="457200" tIns="91440" rIns="457200" bIns="91440" anchor="ctr">
            <a:noAutofit/>
          </a:bodyPr>
          <a:lstStyle>
            <a:lvl1pPr algn="ctr">
              <a:defRPr sz="4600" b="1" i="0" spc="-100" baseline="0">
                <a:solidFill>
                  <a:schemeClr val="bg1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Transition Text Here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22A82D7C-3AA7-5285-4F63-49A5EEA8E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953000"/>
            <a:ext cx="3810000" cy="369332"/>
          </a:xfrm>
          <a:prstGeom prst="rect">
            <a:avLst/>
          </a:prstGeom>
          <a:solidFill>
            <a:srgbClr val="37B4E7"/>
          </a:solidFill>
        </p:spPr>
        <p:txBody>
          <a:bodyPr wrap="square" lIns="182880" tIns="91440" rIns="182880" bIns="91440" anchor="ctr">
            <a:spAutoFit/>
          </a:bodyPr>
          <a:lstStyle>
            <a:lvl1pPr algn="ctr">
              <a:defRPr sz="1200" b="1" i="0" spc="20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SUPPORTING COPY HERE</a:t>
            </a:r>
          </a:p>
        </p:txBody>
      </p:sp>
    </p:spTree>
    <p:extLst>
      <p:ext uri="{BB962C8B-B14F-4D97-AF65-F5344CB8AC3E}">
        <p14:creationId xmlns:p14="http://schemas.microsoft.com/office/powerpoint/2010/main" val="85879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Simple - Blue">
    <p:bg>
      <p:bgPr>
        <a:solidFill>
          <a:srgbClr val="37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D8B583-3114-16C5-BBF1-33F1EFDF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0" y="3566160"/>
            <a:ext cx="8153400" cy="1097280"/>
          </a:xfrm>
          <a:prstGeom prst="rect">
            <a:avLst/>
          </a:prstGeom>
          <a:noFill/>
          <a:ln w="50800">
            <a:solidFill>
              <a:srgbClr val="15222E"/>
            </a:solidFill>
            <a:miter lim="800000"/>
          </a:ln>
        </p:spPr>
        <p:txBody>
          <a:bodyPr wrap="none" lIns="457200" tIns="91440" rIns="457200" bIns="91440" anchor="ctr">
            <a:noAutofit/>
          </a:bodyPr>
          <a:lstStyle>
            <a:lvl1pPr algn="ctr">
              <a:defRPr sz="4600" b="1" i="0" spc="-100" baseline="0">
                <a:solidFill>
                  <a:schemeClr val="bg1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Transition Text Here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22A82D7C-3AA7-5285-4F63-49A5EEA8E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953000"/>
            <a:ext cx="3810000" cy="369332"/>
          </a:xfrm>
          <a:prstGeom prst="rect">
            <a:avLst/>
          </a:prstGeom>
          <a:solidFill>
            <a:srgbClr val="15222E"/>
          </a:solidFill>
        </p:spPr>
        <p:txBody>
          <a:bodyPr wrap="square" lIns="182880" tIns="91440" rIns="182880" bIns="91440" anchor="ctr">
            <a:spAutoFit/>
          </a:bodyPr>
          <a:lstStyle>
            <a:lvl1pPr algn="ctr">
              <a:defRPr sz="1200" b="1" i="0" spc="20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SUPPORTING COPY HERE</a:t>
            </a:r>
          </a:p>
        </p:txBody>
      </p:sp>
    </p:spTree>
    <p:extLst>
      <p:ext uri="{BB962C8B-B14F-4D97-AF65-F5344CB8AC3E}">
        <p14:creationId xmlns:p14="http://schemas.microsoft.com/office/powerpoint/2010/main" val="895127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Bold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81CD4F-316A-1A96-381A-F2E27C37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304800"/>
            <a:ext cx="1188720" cy="11282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C182C9-D0AA-FD51-AC7E-80612B3D89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2044986"/>
            <a:ext cx="1188720" cy="1128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50B8EA-788F-2DD9-1474-1256DC11B8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3783551"/>
            <a:ext cx="1188720" cy="1128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A19FBD6-7FE3-3BEA-F55E-4F21EF269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275" y="5521575"/>
            <a:ext cx="1188720" cy="11282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6B10325-1C9A-23C5-CE77-A0D00AC4E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275" y="7260140"/>
            <a:ext cx="1188720" cy="112820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D8B583-3114-16C5-BBF1-33F1EFDF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7092" y="1768003"/>
            <a:ext cx="8510508" cy="4693593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square" lIns="91440" tIns="457200" rIns="91440" bIns="0" anchor="ctr" anchorCtr="0">
            <a:spAutoFit/>
          </a:bodyPr>
          <a:lstStyle>
            <a:lvl1pPr algn="l">
              <a:lnSpc>
                <a:spcPts val="11000"/>
              </a:lnSpc>
              <a:defRPr sz="12000" b="1" i="0" spc="-300" baseline="0">
                <a:solidFill>
                  <a:schemeClr val="bg1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SHORT HEADLINE HERE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8EADD826-A858-565D-D316-7CDC0E45F1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5600" y="6468356"/>
            <a:ext cx="2590800" cy="369332"/>
          </a:xfrm>
          <a:prstGeom prst="rect">
            <a:avLst/>
          </a:prstGeom>
          <a:solidFill>
            <a:srgbClr val="37B4E7"/>
          </a:solidFill>
        </p:spPr>
        <p:txBody>
          <a:bodyPr wrap="square" lIns="182880" tIns="91440" rIns="182880" bIns="91440" anchor="ctr">
            <a:spAutoFit/>
          </a:bodyPr>
          <a:lstStyle>
            <a:lvl1pPr algn="ctr">
              <a:defRPr sz="1200" b="1" i="0" spc="20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471450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Bold - Blue">
    <p:bg>
      <p:bgPr>
        <a:solidFill>
          <a:srgbClr val="37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D8B583-3114-16C5-BBF1-33F1EFDF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7092" y="1768003"/>
            <a:ext cx="8510508" cy="4693593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square" lIns="91440" tIns="457200" rIns="91440" bIns="0" anchor="ctr" anchorCtr="0">
            <a:spAutoFit/>
          </a:bodyPr>
          <a:lstStyle>
            <a:lvl1pPr algn="l">
              <a:lnSpc>
                <a:spcPts val="11000"/>
              </a:lnSpc>
              <a:defRPr sz="12000" b="1" i="0" spc="-300" baseline="0">
                <a:solidFill>
                  <a:schemeClr val="bg1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SHORT HEADLINE HERE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8EADD826-A858-565D-D316-7CDC0E45F1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5600" y="6468356"/>
            <a:ext cx="2590800" cy="369332"/>
          </a:xfrm>
          <a:prstGeom prst="rect">
            <a:avLst/>
          </a:prstGeom>
          <a:solidFill>
            <a:srgbClr val="15222E"/>
          </a:solidFill>
        </p:spPr>
        <p:txBody>
          <a:bodyPr wrap="square" lIns="182880" tIns="91440" rIns="182880" bIns="91440" anchor="ctr">
            <a:spAutoFit/>
          </a:bodyPr>
          <a:lstStyle>
            <a:lvl1pPr algn="ctr">
              <a:defRPr sz="1200" b="1" i="0" spc="20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OPTIONAL SUBHEAD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4B41A3E-B934-DFC5-A593-3ACA98711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304799"/>
            <a:ext cx="1188720" cy="1128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68135D0-C8EC-8B21-88EF-F29824773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2042824"/>
            <a:ext cx="1188720" cy="11282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333CC06-8FCF-720E-EFB1-96A2C66F4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3789719"/>
            <a:ext cx="1188720" cy="1128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D8BA92C-40EE-6027-8681-EFD51622D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5520661"/>
            <a:ext cx="1188720" cy="11282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8371FEA-B86E-1A9A-D4FF-8A954E264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7267556"/>
            <a:ext cx="1188720" cy="11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91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Comparison - Blue /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9287897-1799-07C1-D758-1676219E6987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rgbClr val="37B4E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CCF277AD-A4C4-DAD7-5FAD-DFE1002F3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0" y="5943600"/>
            <a:ext cx="2590800" cy="369332"/>
          </a:xfrm>
          <a:prstGeom prst="rect">
            <a:avLst/>
          </a:prstGeom>
          <a:solidFill>
            <a:srgbClr val="15212E"/>
          </a:solidFill>
        </p:spPr>
        <p:txBody>
          <a:bodyPr wrap="square" lIns="182880" tIns="91440" rIns="182880" bIns="91440" anchor="ctr">
            <a:spAutoFit/>
          </a:bodyPr>
          <a:lstStyle>
            <a:lvl1pPr algn="ctr">
              <a:defRPr sz="1200" b="1" i="0" spc="20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SUBCOPY PLACEHOLDER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E430420-CEA2-E707-2565-D80CF2A0E26B}"/>
              </a:ext>
            </a:extLst>
          </p:cNvPr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rgbClr val="1521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CD9839F5-20F1-4008-695D-E5FE055D4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473326"/>
            <a:ext cx="6019800" cy="3282950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square" lIns="91440" tIns="457200" rIns="91440" bIns="0" anchor="ctr" anchorCtr="0">
            <a:spAutoFit/>
          </a:bodyPr>
          <a:lstStyle>
            <a:lvl1pPr algn="r" hangingPunct="1">
              <a:lnSpc>
                <a:spcPts val="11000"/>
              </a:lnSpc>
              <a:defRPr sz="12000" b="1" i="0" spc="-300" baseline="0">
                <a:solidFill>
                  <a:schemeClr val="bg1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IT’S THIS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7078B0D4-AC36-B727-3D30-77C618672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9931" y="5943600"/>
            <a:ext cx="2590800" cy="369332"/>
          </a:xfrm>
          <a:prstGeom prst="rect">
            <a:avLst/>
          </a:prstGeom>
          <a:solidFill>
            <a:srgbClr val="37B4E7"/>
          </a:solidFill>
        </p:spPr>
        <p:txBody>
          <a:bodyPr wrap="square" lIns="182880" tIns="91440" rIns="182880" bIns="91440" anchor="ctr">
            <a:spAutoFit/>
          </a:bodyPr>
          <a:lstStyle>
            <a:lvl1pPr algn="ctr">
              <a:defRPr sz="1200" b="1" i="0" spc="200" baseline="0">
                <a:solidFill>
                  <a:srgbClr val="15212E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SUBCOPY PLACEHOLDER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8D066B9D-EAB7-074C-7FD9-BE7061B52C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11790" y="2473326"/>
            <a:ext cx="6019800" cy="3282950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square" lIns="91440" tIns="457200" rIns="91440" bIns="0" anchor="ctr" anchorCtr="0">
            <a:spAutoFit/>
          </a:bodyPr>
          <a:lstStyle>
            <a:lvl1pPr algn="l">
              <a:lnSpc>
                <a:spcPts val="11000"/>
              </a:lnSpc>
              <a:defRPr sz="12000" b="1" i="0" spc="-300" baseline="0">
                <a:solidFill>
                  <a:srgbClr val="37B4E7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IT’S THAT</a:t>
            </a:r>
          </a:p>
        </p:txBody>
      </p:sp>
    </p:spTree>
    <p:extLst>
      <p:ext uri="{BB962C8B-B14F-4D97-AF65-F5344CB8AC3E}">
        <p14:creationId xmlns:p14="http://schemas.microsoft.com/office/powerpoint/2010/main" val="1167812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Comparison - White 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CCF277AD-A4C4-DAD7-5FAD-DFE1002F3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0" y="5943600"/>
            <a:ext cx="2590800" cy="369332"/>
          </a:xfrm>
          <a:prstGeom prst="rect">
            <a:avLst/>
          </a:prstGeom>
          <a:solidFill>
            <a:srgbClr val="37B4E7"/>
          </a:solidFill>
        </p:spPr>
        <p:txBody>
          <a:bodyPr wrap="square" lIns="182880" tIns="91440" rIns="182880" bIns="91440" anchor="ctr">
            <a:spAutoFit/>
          </a:bodyPr>
          <a:lstStyle>
            <a:lvl1pPr algn="ctr">
              <a:defRPr sz="1200" b="1" i="0" spc="20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SUBCOPY PLACEHOLDER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E430420-CEA2-E707-2565-D80CF2A0E26B}"/>
              </a:ext>
            </a:extLst>
          </p:cNvPr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rgbClr val="37B4E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CD9839F5-20F1-4008-695D-E5FE055D4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473326"/>
            <a:ext cx="6019800" cy="3282950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square" lIns="91440" tIns="457200" rIns="91440" bIns="0" anchor="ctr" anchorCtr="0">
            <a:spAutoFit/>
          </a:bodyPr>
          <a:lstStyle>
            <a:lvl1pPr algn="r" hangingPunct="1">
              <a:lnSpc>
                <a:spcPts val="11000"/>
              </a:lnSpc>
              <a:defRPr sz="12000" b="1" i="0" spc="-300" baseline="0">
                <a:solidFill>
                  <a:srgbClr val="37B4E7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IT’S THIS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7078B0D4-AC36-B727-3D30-77C618672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9931" y="59436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91440" rIns="182880" bIns="91440" anchor="ctr">
            <a:spAutoFit/>
          </a:bodyPr>
          <a:lstStyle>
            <a:lvl1pPr algn="ctr">
              <a:defRPr sz="1200" b="1" i="0" spc="200" baseline="0">
                <a:solidFill>
                  <a:srgbClr val="37B4E7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SUBCOPY PLACEHOLDER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8D066B9D-EAB7-074C-7FD9-BE7061B52C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11790" y="2473326"/>
            <a:ext cx="6019800" cy="3282950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square" lIns="91440" tIns="457200" rIns="91440" bIns="0" anchor="ctr" anchorCtr="0">
            <a:spAutoFit/>
          </a:bodyPr>
          <a:lstStyle>
            <a:lvl1pPr algn="l">
              <a:lnSpc>
                <a:spcPts val="11000"/>
              </a:lnSpc>
              <a:defRPr sz="12000" b="1" i="0" spc="-300" baseline="0">
                <a:solidFill>
                  <a:schemeClr val="bg1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IT’S THAT</a:t>
            </a:r>
          </a:p>
        </p:txBody>
      </p:sp>
    </p:spTree>
    <p:extLst>
      <p:ext uri="{BB962C8B-B14F-4D97-AF65-F5344CB8AC3E}">
        <p14:creationId xmlns:p14="http://schemas.microsoft.com/office/powerpoint/2010/main" val="813842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 - L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291F09A-52E0-FB55-E939-8100A32B8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3810484"/>
            <a:ext cx="5413248" cy="6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0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 - Blue">
    <p:bg>
      <p:bgPr>
        <a:solidFill>
          <a:srgbClr val="37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DA8398-9723-3CC7-4B7B-680B9B0D6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3810484"/>
            <a:ext cx="5413248" cy="6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- Bold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D8B583-3114-16C5-BBF1-33F1EFDF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05807"/>
            <a:ext cx="13411200" cy="5594993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square" lIns="91440" tIns="457200" rIns="91440" bIns="0" anchor="b" anchorCtr="0">
            <a:spAutoFit/>
          </a:bodyPr>
          <a:lstStyle>
            <a:lvl1pPr algn="l">
              <a:lnSpc>
                <a:spcPts val="10000"/>
              </a:lnSpc>
              <a:defRPr sz="12000" b="1" i="0" spc="-300" baseline="0">
                <a:solidFill>
                  <a:srgbClr val="37B4E7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HERE’S A </a:t>
            </a:r>
            <a:br>
              <a:rPr lang="en-US" dirty="0"/>
            </a:br>
            <a:r>
              <a:rPr lang="en-US" dirty="0"/>
              <a:t>CHANCE TO SAY SOMETHING BOLD OR AWESOME.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68D19809-5A72-49B6-E243-9D48CAC809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6446519"/>
            <a:ext cx="6553200" cy="1354217"/>
          </a:xfrm>
          <a:prstGeom prst="rect">
            <a:avLst/>
          </a:prstGeom>
          <a:noFill/>
        </p:spPr>
        <p:txBody>
          <a:bodyPr wrap="square" lIns="182880" tIns="182880" rIns="182880" bIns="182880" anchor="ctr">
            <a:spAutoFit/>
          </a:bodyPr>
          <a:lstStyle>
            <a:lvl1pPr algn="l">
              <a:defRPr sz="1600" b="0" i="0" spc="0">
                <a:solidFill>
                  <a:schemeClr val="bg1"/>
                </a:solidFill>
                <a:latin typeface="Shield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F8B0730-E8C7-0719-AE91-54708E65EAF5}"/>
              </a:ext>
            </a:extLst>
          </p:cNvPr>
          <p:cNvSpPr/>
          <p:nvPr userDrawn="1"/>
        </p:nvSpPr>
        <p:spPr>
          <a:xfrm rot="10800000" flipV="1">
            <a:off x="838200" y="6400800"/>
            <a:ext cx="914400" cy="45719"/>
          </a:xfrm>
          <a:prstGeom prst="rect">
            <a:avLst/>
          </a:prstGeom>
          <a:solidFill>
            <a:srgbClr val="37B4E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reen, light, traffic&#10;&#10;Description automatically generated">
            <a:extLst>
              <a:ext uri="{FF2B5EF4-FFF2-40B4-BE49-F238E27FC236}">
                <a16:creationId xmlns="" xmlns:a16="http://schemas.microsoft.com/office/drawing/2014/main" id="{EDC4C8F3-D6B7-DB49-0678-3490ECE8C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47"/>
            <a:ext cx="2295890" cy="44084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="" xmlns:a16="http://schemas.microsoft.com/office/drawing/2014/main" id="{A4BC21A5-D54B-9A79-3321-E5BF56D44D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16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5043CB-B3C7-A4ED-D0FA-AE58FBAE1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810656"/>
            <a:ext cx="5410200" cy="6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40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38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- Bold - Blue">
    <p:bg>
      <p:bgPr>
        <a:solidFill>
          <a:srgbClr val="37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D8B583-3114-16C5-BBF1-33F1EFDF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05807"/>
            <a:ext cx="13411200" cy="5594993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square" lIns="91440" tIns="457200" rIns="91440" bIns="0" anchor="b" anchorCtr="0">
            <a:spAutoFit/>
          </a:bodyPr>
          <a:lstStyle>
            <a:lvl1pPr algn="l">
              <a:lnSpc>
                <a:spcPts val="10000"/>
              </a:lnSpc>
              <a:defRPr sz="12000" b="1" i="0" spc="-300" baseline="0">
                <a:solidFill>
                  <a:schemeClr val="bg1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HERE’S A </a:t>
            </a:r>
            <a:br>
              <a:rPr lang="en-US" dirty="0"/>
            </a:br>
            <a:r>
              <a:rPr lang="en-US" dirty="0"/>
              <a:t>CHANCE TO SAY SOMETHING BOLD. OR AWESOME.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68D19809-5A72-49B6-E243-9D48CAC809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6446519"/>
            <a:ext cx="6553200" cy="1354217"/>
          </a:xfrm>
          <a:prstGeom prst="rect">
            <a:avLst/>
          </a:prstGeom>
          <a:noFill/>
        </p:spPr>
        <p:txBody>
          <a:bodyPr wrap="square" lIns="182880" tIns="182880" rIns="182880" bIns="182880" anchor="ctr">
            <a:spAutoFit/>
          </a:bodyPr>
          <a:lstStyle>
            <a:lvl1pPr algn="l">
              <a:defRPr sz="1600" b="0" i="0" spc="0">
                <a:solidFill>
                  <a:srgbClr val="15222E"/>
                </a:solidFill>
                <a:latin typeface="Shield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F8B0730-E8C7-0719-AE91-54708E65EAF5}"/>
              </a:ext>
            </a:extLst>
          </p:cNvPr>
          <p:cNvSpPr/>
          <p:nvPr userDrawn="1"/>
        </p:nvSpPr>
        <p:spPr>
          <a:xfrm rot="10800000" flipV="1">
            <a:off x="838200" y="6400800"/>
            <a:ext cx="914400" cy="45719"/>
          </a:xfrm>
          <a:prstGeom prst="rect">
            <a:avLst/>
          </a:prstGeom>
          <a:solidFill>
            <a:srgbClr val="1522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reen, light, traffic&#10;&#10;Description automatically generated">
            <a:extLst>
              <a:ext uri="{FF2B5EF4-FFF2-40B4-BE49-F238E27FC236}">
                <a16:creationId xmlns="" xmlns:a16="http://schemas.microsoft.com/office/drawing/2014/main" id="{EDC4C8F3-D6B7-DB49-0678-3490ECE8C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47"/>
            <a:ext cx="2295890" cy="440846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="" xmlns:a16="http://schemas.microsoft.com/office/drawing/2014/main" id="{3F723697-F066-0D90-0C33-42D5F5BC7B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- Bold - L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D8B583-3114-16C5-BBF1-33F1EFDF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05807"/>
            <a:ext cx="13411200" cy="5594993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square" lIns="91440" tIns="457200" rIns="91440" bIns="0" anchor="b" anchorCtr="0">
            <a:spAutoFit/>
          </a:bodyPr>
          <a:lstStyle>
            <a:lvl1pPr algn="l">
              <a:lnSpc>
                <a:spcPts val="10000"/>
              </a:lnSpc>
              <a:defRPr sz="12000" b="1" i="0" spc="-300" baseline="0">
                <a:solidFill>
                  <a:srgbClr val="15222E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HERE’S A </a:t>
            </a:r>
            <a:br>
              <a:rPr lang="en-US" dirty="0"/>
            </a:br>
            <a:r>
              <a:rPr lang="en-US" dirty="0"/>
              <a:t>CHANCE TO SAY SOMETHING BOLD. OR AWESOME.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68D19809-5A72-49B6-E243-9D48CAC809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6446519"/>
            <a:ext cx="6553200" cy="1354217"/>
          </a:xfrm>
          <a:prstGeom prst="rect">
            <a:avLst/>
          </a:prstGeom>
          <a:noFill/>
        </p:spPr>
        <p:txBody>
          <a:bodyPr wrap="square" lIns="182880" tIns="182880" rIns="182880" bIns="182880" anchor="ctr">
            <a:spAutoFit/>
          </a:bodyPr>
          <a:lstStyle>
            <a:lvl1pPr algn="l">
              <a:defRPr sz="1600" b="0" i="0" spc="0">
                <a:solidFill>
                  <a:schemeClr val="bg1">
                    <a:lumMod val="65000"/>
                  </a:schemeClr>
                </a:solidFill>
                <a:latin typeface="Shield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F8B0730-E8C7-0719-AE91-54708E65EAF5}"/>
              </a:ext>
            </a:extLst>
          </p:cNvPr>
          <p:cNvSpPr/>
          <p:nvPr userDrawn="1"/>
        </p:nvSpPr>
        <p:spPr>
          <a:xfrm rot="10800000" flipV="1">
            <a:off x="838200" y="6400800"/>
            <a:ext cx="914400" cy="45719"/>
          </a:xfrm>
          <a:prstGeom prst="rect">
            <a:avLst/>
          </a:prstGeom>
          <a:solidFill>
            <a:srgbClr val="37B4E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een, light, traffic&#10;&#10;Description automatically generated">
            <a:extLst>
              <a:ext uri="{FF2B5EF4-FFF2-40B4-BE49-F238E27FC236}">
                <a16:creationId xmlns="" xmlns:a16="http://schemas.microsoft.com/office/drawing/2014/main" id="{02510BEE-D748-2596-DE40-063E97250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47"/>
            <a:ext cx="2295890" cy="44084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028D3808-CE19-F2CD-2829-14013CDAAB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be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="" xmlns:a16="http://schemas.microsoft.com/office/drawing/2014/main" id="{0982C3E0-A042-866A-039D-DD7B7EF1D8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3099138"/>
            <a:ext cx="6042039" cy="2031325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none" lIns="91440" tIns="91440" rIns="91440" bIns="91440" anchor="b" anchorCtr="0">
            <a:spAutoFit/>
          </a:bodyPr>
          <a:lstStyle>
            <a:lvl1pPr algn="l">
              <a:lnSpc>
                <a:spcPct val="100000"/>
              </a:lnSpc>
              <a:defRPr sz="12000" b="1" i="0" spc="-300" baseline="0">
                <a:solidFill>
                  <a:schemeClr val="bg1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AC380BF-D0E0-94D6-6EDC-6959AECC4D98}"/>
              </a:ext>
            </a:extLst>
          </p:cNvPr>
          <p:cNvSpPr/>
          <p:nvPr userDrawn="1"/>
        </p:nvSpPr>
        <p:spPr>
          <a:xfrm rot="5400000" flipV="1">
            <a:off x="3200401" y="4091943"/>
            <a:ext cx="8229598" cy="45719"/>
          </a:xfrm>
          <a:prstGeom prst="roundRect">
            <a:avLst>
              <a:gd name="adj" fmla="val 0"/>
            </a:avLst>
          </a:prstGeom>
          <a:solidFill>
            <a:srgbClr val="37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8D2D9B55-43EA-7D99-006F-2DEB8EAC85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8944" y="2115537"/>
            <a:ext cx="2284921" cy="3998531"/>
          </a:xfrm>
          <a:prstGeom prst="rect">
            <a:avLst/>
          </a:prstGeom>
          <a:noFill/>
        </p:spPr>
        <p:txBody>
          <a:bodyPr wrap="none" lIns="182880" tIns="182880" rIns="182880" bIns="182880" anchor="ctr">
            <a:spAutoFit/>
          </a:bodyPr>
          <a:lstStyle>
            <a:lvl1pPr marL="457200" indent="-457200" algn="l">
              <a:lnSpc>
                <a:spcPct val="150000"/>
              </a:lnSpc>
              <a:buFont typeface="+mj-lt"/>
              <a:buAutoNum type="arabicPeriod"/>
              <a:defRPr sz="2000" b="1" i="0" spc="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="" xmlns:a16="http://schemas.microsoft.com/office/drawing/2014/main" id="{78A24D4B-8216-3677-7F43-BB9FF47CCE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/ Ti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="" xmlns:a16="http://schemas.microsoft.com/office/drawing/2014/main" id="{0982C3E0-A042-866A-039D-DD7B7EF1D8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3099138"/>
            <a:ext cx="6042039" cy="2031325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wrap="none" lIns="91440" tIns="91440" rIns="91440" bIns="91440" anchor="b" anchorCtr="0">
            <a:spAutoFit/>
          </a:bodyPr>
          <a:lstStyle>
            <a:lvl1pPr algn="l">
              <a:lnSpc>
                <a:spcPct val="100000"/>
              </a:lnSpc>
              <a:defRPr sz="12000" b="1" i="0" spc="-300" baseline="0">
                <a:solidFill>
                  <a:schemeClr val="bg1"/>
                </a:solidFill>
                <a:latin typeface="Topgolf Condensed 700" pitchFamily="2" charset="77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AC380BF-D0E0-94D6-6EDC-6959AECC4D98}"/>
              </a:ext>
            </a:extLst>
          </p:cNvPr>
          <p:cNvSpPr/>
          <p:nvPr userDrawn="1"/>
        </p:nvSpPr>
        <p:spPr>
          <a:xfrm rot="5400000" flipV="1">
            <a:off x="5082542" y="4091942"/>
            <a:ext cx="8229598" cy="45719"/>
          </a:xfrm>
          <a:prstGeom prst="roundRect">
            <a:avLst>
              <a:gd name="adj" fmla="val 0"/>
            </a:avLst>
          </a:prstGeom>
          <a:solidFill>
            <a:srgbClr val="37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9EBC47BE-C779-4623-E7CF-D1C15BB894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425" y="2115534"/>
            <a:ext cx="1853713" cy="3998531"/>
          </a:xfrm>
          <a:prstGeom prst="rect">
            <a:avLst/>
          </a:prstGeom>
          <a:noFill/>
        </p:spPr>
        <p:txBody>
          <a:bodyPr wrap="none" lIns="182880" tIns="182880" rIns="182880" bIns="182880" anchor="ctr">
            <a:spAutoFit/>
          </a:bodyPr>
          <a:lstStyle>
            <a:lvl1pPr marL="0" indent="0" algn="r">
              <a:lnSpc>
                <a:spcPct val="150000"/>
              </a:lnSpc>
              <a:buFont typeface="+mj-lt"/>
              <a:buNone/>
              <a:defRPr sz="2000" b="1" i="0" spc="0" baseline="0">
                <a:solidFill>
                  <a:srgbClr val="37B4E7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8-9 a.m.</a:t>
            </a:r>
          </a:p>
          <a:p>
            <a:pPr lvl="0"/>
            <a:r>
              <a:rPr lang="en-US" dirty="0"/>
              <a:t>9-10:30 a.m.</a:t>
            </a:r>
          </a:p>
          <a:p>
            <a:pPr lvl="0"/>
            <a:r>
              <a:rPr lang="en-US" dirty="0"/>
              <a:t>10:30-12 p.m.</a:t>
            </a:r>
          </a:p>
          <a:p>
            <a:pPr lvl="0"/>
            <a:r>
              <a:rPr lang="en-US" dirty="0"/>
              <a:t>12-1 p.m.</a:t>
            </a:r>
          </a:p>
          <a:p>
            <a:pPr lvl="0"/>
            <a:r>
              <a:rPr lang="en-US" dirty="0"/>
              <a:t>1-1:15 p.m.</a:t>
            </a:r>
          </a:p>
          <a:p>
            <a:pPr lvl="0"/>
            <a:r>
              <a:rPr lang="en-US" dirty="0"/>
              <a:t>1:15-2 p.m.</a:t>
            </a:r>
          </a:p>
          <a:p>
            <a:pPr lvl="0"/>
            <a:r>
              <a:rPr lang="en-US" dirty="0"/>
              <a:t>2-4 p.m.</a:t>
            </a:r>
          </a:p>
          <a:p>
            <a:pPr lvl="0"/>
            <a:r>
              <a:rPr lang="en-US" dirty="0"/>
              <a:t>4-5 p.m.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8D2D9B55-43EA-7D99-006F-2DEB8EAC85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62544" y="2115537"/>
            <a:ext cx="1823256" cy="3998531"/>
          </a:xfrm>
          <a:prstGeom prst="rect">
            <a:avLst/>
          </a:prstGeom>
          <a:noFill/>
        </p:spPr>
        <p:txBody>
          <a:bodyPr wrap="none" lIns="182880" tIns="182880" rIns="182880" bIns="182880" anchor="ctr">
            <a:spAutoFit/>
          </a:bodyPr>
          <a:lstStyle>
            <a:lvl1pPr marL="0" indent="0" algn="l">
              <a:lnSpc>
                <a:spcPct val="150000"/>
              </a:lnSpc>
              <a:buFont typeface="+mj-lt"/>
              <a:buNone/>
              <a:defRPr sz="2000" b="1" i="0" spc="0" baseline="0">
                <a:solidFill>
                  <a:schemeClr val="bg1"/>
                </a:solidFill>
                <a:latin typeface="ShieldSans Bold" pitchFamily="2" charset="77"/>
              </a:defRPr>
            </a:lvl1pPr>
          </a:lstStyle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="" xmlns:a16="http://schemas.microsoft.com/office/drawing/2014/main" id="{7017CD23-4557-67B2-F815-5CF6B6EBF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0"/>
            <a:ext cx="914400" cy="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/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9287897-1799-07C1-D758-1676219E6987}"/>
              </a:ext>
            </a:extLst>
          </p:cNvPr>
          <p:cNvSpPr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rgbClr val="37B4E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E430420-CEA2-E707-2565-D80CF2A0E26B}"/>
              </a:ext>
            </a:extLst>
          </p:cNvPr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rgbClr val="1522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FFAD4F9-9576-B4F1-B9DD-B79307642610}"/>
              </a:ext>
            </a:extLst>
          </p:cNvPr>
          <p:cNvGrpSpPr/>
          <p:nvPr userDrawn="1"/>
        </p:nvGrpSpPr>
        <p:grpSpPr>
          <a:xfrm>
            <a:off x="838200" y="2807837"/>
            <a:ext cx="6248400" cy="2613927"/>
            <a:chOff x="838200" y="2519512"/>
            <a:chExt cx="6248400" cy="261392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E928F84-BAC3-4301-02DE-A272E34451CA}"/>
                </a:ext>
              </a:extLst>
            </p:cNvPr>
            <p:cNvSpPr txBox="1"/>
            <p:nvPr userDrawn="1"/>
          </p:nvSpPr>
          <p:spPr>
            <a:xfrm>
              <a:off x="838200" y="3810000"/>
              <a:ext cx="6248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0" b="1" i="0" spc="-150" dirty="0">
                  <a:solidFill>
                    <a:schemeClr val="bg1"/>
                  </a:solidFill>
                  <a:latin typeface="Topgolf Condensed 700" pitchFamily="2" charset="77"/>
                </a:rPr>
                <a:t>EVERY SHOT.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B72B6E1-5218-B63F-1B7F-4086CFB460C5}"/>
                </a:ext>
              </a:extLst>
            </p:cNvPr>
            <p:cNvSpPr txBox="1"/>
            <p:nvPr userDrawn="1"/>
          </p:nvSpPr>
          <p:spPr>
            <a:xfrm>
              <a:off x="2180062" y="3168282"/>
              <a:ext cx="4648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000" b="0" i="1" spc="0" dirty="0">
                  <a:solidFill>
                    <a:schemeClr val="bg1"/>
                  </a:solidFill>
                  <a:latin typeface="Topgolf Condensed Italic 300" pitchFamily="2" charset="77"/>
                </a:rPr>
                <a:t>To be a part of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1894A665-3D43-CCC7-659E-B18CF1708CE3}"/>
                </a:ext>
              </a:extLst>
            </p:cNvPr>
            <p:cNvSpPr/>
            <p:nvPr userDrawn="1"/>
          </p:nvSpPr>
          <p:spPr>
            <a:xfrm>
              <a:off x="4114800" y="2519512"/>
              <a:ext cx="2590800" cy="457200"/>
            </a:xfrm>
            <a:prstGeom prst="rect">
              <a:avLst/>
            </a:prstGeom>
            <a:solidFill>
              <a:srgbClr val="1522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i="0" spc="200" baseline="0" dirty="0">
                  <a:latin typeface="ShieldSans Bold" pitchFamily="2" charset="77"/>
                </a:rPr>
                <a:t>OUR VISION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6B26121-00A2-C2C7-FE25-63A05D0E6591}"/>
              </a:ext>
            </a:extLst>
          </p:cNvPr>
          <p:cNvGrpSpPr/>
          <p:nvPr userDrawn="1"/>
        </p:nvGrpSpPr>
        <p:grpSpPr>
          <a:xfrm>
            <a:off x="7802138" y="1530805"/>
            <a:ext cx="6658481" cy="5167991"/>
            <a:chOff x="7802138" y="1690009"/>
            <a:chExt cx="6658481" cy="5167991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88F5176-4737-5925-DDD3-C8C476298A0E}"/>
                </a:ext>
              </a:extLst>
            </p:cNvPr>
            <p:cNvSpPr/>
            <p:nvPr userDrawn="1"/>
          </p:nvSpPr>
          <p:spPr>
            <a:xfrm>
              <a:off x="7924800" y="1690009"/>
              <a:ext cx="2590800" cy="457200"/>
            </a:xfrm>
            <a:prstGeom prst="rect">
              <a:avLst/>
            </a:prstGeom>
            <a:solidFill>
              <a:srgbClr val="37B4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i="0" spc="200" baseline="0" dirty="0">
                  <a:solidFill>
                    <a:srgbClr val="15222E"/>
                  </a:solidFill>
                  <a:latin typeface="ShieldSans Bold" pitchFamily="2" charset="77"/>
                </a:rPr>
                <a:t>OUR AIM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37A3D66-D1DE-9B19-F845-8E8C91CB87B3}"/>
                </a:ext>
              </a:extLst>
            </p:cNvPr>
            <p:cNvSpPr txBox="1"/>
            <p:nvPr userDrawn="1"/>
          </p:nvSpPr>
          <p:spPr>
            <a:xfrm>
              <a:off x="7802138" y="2422097"/>
              <a:ext cx="661201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0" b="0" i="1" spc="0" dirty="0">
                  <a:solidFill>
                    <a:schemeClr val="bg1"/>
                  </a:solidFill>
                  <a:latin typeface="Topgolf Condensed Italic 300" pitchFamily="2" charset="77"/>
                </a:rPr>
                <a:t>We build technology to create the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194B420-C4CE-981B-733B-3CC4CEFC963B}"/>
                </a:ext>
              </a:extLst>
            </p:cNvPr>
            <p:cNvSpPr txBox="1"/>
            <p:nvPr userDrawn="1"/>
          </p:nvSpPr>
          <p:spPr>
            <a:xfrm>
              <a:off x="7802138" y="4130615"/>
              <a:ext cx="6248400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600"/>
                </a:lnSpc>
              </a:pPr>
              <a:r>
                <a:rPr lang="en-US" sz="8000" b="1" i="0" spc="-150" dirty="0">
                  <a:solidFill>
                    <a:schemeClr val="bg1"/>
                  </a:solidFill>
                  <a:latin typeface="Topgolf Condensed 700" pitchFamily="2" charset="77"/>
                </a:rPr>
                <a:t>BEST GOLF EXPERIENCE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A25797-A3B2-070B-1005-03C03690B0B7}"/>
                </a:ext>
              </a:extLst>
            </p:cNvPr>
            <p:cNvSpPr txBox="1"/>
            <p:nvPr userDrawn="1"/>
          </p:nvSpPr>
          <p:spPr>
            <a:xfrm>
              <a:off x="7848600" y="5996226"/>
              <a:ext cx="661201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000" b="0" i="1" spc="0" dirty="0">
                  <a:solidFill>
                    <a:schemeClr val="bg1"/>
                  </a:solidFill>
                  <a:latin typeface="Topgolf Condensed Italic 300" pitchFamily="2" charset="77"/>
                </a:rPr>
                <a:t>for all.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17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18" r:id="rId3"/>
    <p:sldLayoutId id="2147483747" r:id="rId4"/>
    <p:sldLayoutId id="2147483732" r:id="rId5"/>
    <p:sldLayoutId id="2147483733" r:id="rId6"/>
    <p:sldLayoutId id="2147483723" r:id="rId7"/>
    <p:sldLayoutId id="2147483753" r:id="rId8"/>
    <p:sldLayoutId id="2147483665" r:id="rId9"/>
    <p:sldLayoutId id="2147483742" r:id="rId10"/>
    <p:sldLayoutId id="2147483743" r:id="rId11"/>
    <p:sldLayoutId id="2147483749" r:id="rId12"/>
    <p:sldLayoutId id="2147483751" r:id="rId13"/>
    <p:sldLayoutId id="2147483714" r:id="rId14"/>
    <p:sldLayoutId id="2147483734" r:id="rId15"/>
    <p:sldLayoutId id="2147483754" r:id="rId16"/>
    <p:sldLayoutId id="2147483755" r:id="rId17"/>
    <p:sldLayoutId id="2147483735" r:id="rId18"/>
    <p:sldLayoutId id="2147483736" r:id="rId19"/>
    <p:sldLayoutId id="2147483756" r:id="rId20"/>
    <p:sldLayoutId id="2147483757" r:id="rId21"/>
    <p:sldLayoutId id="2147483717" r:id="rId22"/>
    <p:sldLayoutId id="2147483740" r:id="rId23"/>
    <p:sldLayoutId id="2147483725" r:id="rId24"/>
    <p:sldLayoutId id="2147483738" r:id="rId25"/>
    <p:sldLayoutId id="2147483721" r:id="rId26"/>
    <p:sldLayoutId id="2147483739" r:id="rId27"/>
    <p:sldLayoutId id="2147483741" r:id="rId28"/>
    <p:sldLayoutId id="2147483746" r:id="rId29"/>
    <p:sldLayoutId id="2147483745" r:id="rId30"/>
    <p:sldLayoutId id="2147483744" r:id="rId3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DD544D2-3027-4A4F-8D55-A3F3B78DA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791339"/>
            <a:ext cx="4259317" cy="677108"/>
          </a:xfrm>
        </p:spPr>
        <p:txBody>
          <a:bodyPr/>
          <a:lstStyle/>
          <a:p>
            <a:r>
              <a:rPr lang="en-US" sz="3200" dirty="0" smtClean="0"/>
              <a:t>6.5.24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77D38E-6B44-9B20-BB12-84BFCF344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2473324"/>
            <a:ext cx="12947822" cy="3282950"/>
          </a:xfrm>
        </p:spPr>
        <p:txBody>
          <a:bodyPr/>
          <a:lstStyle/>
          <a:p>
            <a:r>
              <a:rPr lang="en-US" dirty="0"/>
              <a:t>Toptracer Range</a:t>
            </a:r>
          </a:p>
          <a:p>
            <a:r>
              <a:rPr lang="en-US" sz="3200" b="0" spc="-150" dirty="0"/>
              <a:t>Makefield </a:t>
            </a:r>
            <a:r>
              <a:rPr lang="en-US" sz="3200" b="0" spc="-150" dirty="0" smtClean="0"/>
              <a:t>Highlands G.C.</a:t>
            </a:r>
            <a:endParaRPr lang="en-US" sz="3200" b="0" spc="-150" dirty="0"/>
          </a:p>
        </p:txBody>
      </p:sp>
    </p:spTree>
    <p:extLst>
      <p:ext uri="{BB962C8B-B14F-4D97-AF65-F5344CB8AC3E}">
        <p14:creationId xmlns:p14="http://schemas.microsoft.com/office/powerpoint/2010/main" val="381787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A1A4E8B-D3F8-D0A1-2C16-7DF11BF7F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288666"/>
            <a:ext cx="13411200" cy="3112134"/>
          </a:xfrm>
        </p:spPr>
        <p:txBody>
          <a:bodyPr/>
          <a:lstStyle/>
          <a:p>
            <a:r>
              <a:rPr lang="en-US" dirty="0"/>
              <a:t>Statistics &amp; Growth YTD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4DFEDE-C7EC-BF04-2B75-6FDFAAAEA3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6815851"/>
            <a:ext cx="6553200" cy="615553"/>
          </a:xfrm>
        </p:spPr>
        <p:txBody>
          <a:bodyPr/>
          <a:lstStyle/>
          <a:p>
            <a:r>
              <a:rPr lang="en-US" dirty="0"/>
              <a:t>How can Toptracer help you reach your goals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38500A-EEAA-E44A-67F9-48B63D909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31" y="1430935"/>
            <a:ext cx="6581369" cy="14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8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621EB8-DB2A-5ABF-D302-741A3D6D08C6}"/>
              </a:ext>
            </a:extLst>
          </p:cNvPr>
          <p:cNvSpPr/>
          <p:nvPr/>
        </p:nvSpPr>
        <p:spPr>
          <a:xfrm>
            <a:off x="696191" y="6224155"/>
            <a:ext cx="1194954" cy="3948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1D9EA2E8-669C-0505-017C-11ED18AC7738}"/>
              </a:ext>
            </a:extLst>
          </p:cNvPr>
          <p:cNvSpPr txBox="1">
            <a:spLocks/>
          </p:cNvSpPr>
          <p:nvPr/>
        </p:nvSpPr>
        <p:spPr>
          <a:xfrm>
            <a:off x="586433" y="973639"/>
            <a:ext cx="13100179" cy="63202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b="1" kern="0" dirty="0">
                <a:solidFill>
                  <a:sysClr val="windowText" lastClr="000000"/>
                </a:solidFill>
                <a:latin typeface="Topgolf Condensed 700" pitchFamily="2" charset="77"/>
              </a:rPr>
              <a:t>Balls Traced Since Installation – 03/01/2022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70EDB8-ACFC-3DB5-CFD1-451EE1A0E82D}"/>
              </a:ext>
            </a:extLst>
          </p:cNvPr>
          <p:cNvSpPr txBox="1"/>
          <p:nvPr/>
        </p:nvSpPr>
        <p:spPr>
          <a:xfrm>
            <a:off x="9907622" y="1946253"/>
            <a:ext cx="377899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Comparable YOY 2021, 2022,2023</a:t>
            </a:r>
          </a:p>
          <a:p>
            <a:endParaRPr lang="en-US" b="1" dirty="0"/>
          </a:p>
          <a:p>
            <a:r>
              <a:rPr lang="en-US" sz="2600" b="1" dirty="0" smtClean="0"/>
              <a:t>2021 </a:t>
            </a:r>
            <a:r>
              <a:rPr lang="en-US" sz="2600" b="1" dirty="0"/>
              <a:t>Balls Traced Monthly Average: </a:t>
            </a:r>
          </a:p>
          <a:p>
            <a:r>
              <a:rPr lang="en-US" sz="2600" b="1" dirty="0"/>
              <a:t>152,614</a:t>
            </a:r>
          </a:p>
          <a:p>
            <a:endParaRPr lang="en-US" sz="1200" b="1" dirty="0"/>
          </a:p>
          <a:p>
            <a:r>
              <a:rPr lang="en-US" sz="2600" b="1" dirty="0"/>
              <a:t>2022 Balls Traced Monthly Average: </a:t>
            </a:r>
          </a:p>
          <a:p>
            <a:r>
              <a:rPr lang="en-US" sz="2600" b="1" dirty="0"/>
              <a:t>168,191</a:t>
            </a:r>
          </a:p>
          <a:p>
            <a:endParaRPr lang="en-US" sz="1200" b="1" dirty="0"/>
          </a:p>
          <a:p>
            <a:r>
              <a:rPr lang="en-US" sz="2600" b="1" dirty="0"/>
              <a:t>2023 Balls Traced Monthly Average:</a:t>
            </a:r>
          </a:p>
          <a:p>
            <a:r>
              <a:rPr lang="en-US" sz="2600" b="1" dirty="0"/>
              <a:t>206,737</a:t>
            </a:r>
          </a:p>
          <a:p>
            <a:endParaRPr lang="en-US" sz="1200" b="1" dirty="0"/>
          </a:p>
          <a:p>
            <a:r>
              <a:rPr lang="en-US" sz="2600" b="1" dirty="0"/>
              <a:t>YOY: +26% Growth from 2021</a:t>
            </a:r>
            <a:endParaRPr lang="en-US" sz="26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57E048A-D3C3-8A5D-EBDD-39CEB1365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96" y="1844099"/>
            <a:ext cx="8672816" cy="5212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38500A-EEAA-E44A-67F9-48B63D909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29" y="42410"/>
            <a:ext cx="6402693" cy="9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621EB8-DB2A-5ABF-D302-741A3D6D08C6}"/>
              </a:ext>
            </a:extLst>
          </p:cNvPr>
          <p:cNvSpPr/>
          <p:nvPr/>
        </p:nvSpPr>
        <p:spPr>
          <a:xfrm>
            <a:off x="696191" y="6224155"/>
            <a:ext cx="1194954" cy="3948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1D9EA2E8-669C-0505-017C-11ED18AC7738}"/>
              </a:ext>
            </a:extLst>
          </p:cNvPr>
          <p:cNvSpPr txBox="1">
            <a:spLocks/>
          </p:cNvSpPr>
          <p:nvPr/>
        </p:nvSpPr>
        <p:spPr>
          <a:xfrm>
            <a:off x="1471680" y="1677979"/>
            <a:ext cx="5363305" cy="78510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kern="0" dirty="0">
                <a:solidFill>
                  <a:sysClr val="windowText" lastClr="000000"/>
                </a:solidFill>
                <a:latin typeface="Topgolf Condensed 700" pitchFamily="2" charset="77"/>
              </a:rPr>
              <a:t>Mobile vs. Monitor YTD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F3FB057-021F-0683-E6C1-5249D6690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6" y="2463082"/>
            <a:ext cx="6586220" cy="3958739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1F2D3FA6-4754-28D3-2DEB-C679B6B03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095937"/>
              </p:ext>
            </p:extLst>
          </p:nvPr>
        </p:nvGraphicFramePr>
        <p:xfrm>
          <a:off x="9128313" y="2933663"/>
          <a:ext cx="3920714" cy="207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6" imgW="1752502" imgH="927217" progId="Excel.Sheet.12">
                  <p:embed/>
                </p:oleObj>
              </mc:Choice>
              <mc:Fallback>
                <p:oleObj name="Worksheet" r:id="rId6" imgW="1752502" imgH="9272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28313" y="2933663"/>
                        <a:ext cx="3920714" cy="207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38500A-EEAA-E44A-67F9-48B63D909F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191" y="202505"/>
            <a:ext cx="6818706" cy="986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0249" y="6713080"/>
            <a:ext cx="745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 Cover the Tees = Increase In Monitor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042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621EB8-DB2A-5ABF-D302-741A3D6D08C6}"/>
              </a:ext>
            </a:extLst>
          </p:cNvPr>
          <p:cNvSpPr/>
          <p:nvPr/>
        </p:nvSpPr>
        <p:spPr>
          <a:xfrm>
            <a:off x="696191" y="6224155"/>
            <a:ext cx="1194954" cy="3948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1D9EA2E8-669C-0505-017C-11ED18AC7738}"/>
              </a:ext>
            </a:extLst>
          </p:cNvPr>
          <p:cNvSpPr txBox="1">
            <a:spLocks/>
          </p:cNvSpPr>
          <p:nvPr/>
        </p:nvSpPr>
        <p:spPr>
          <a:xfrm>
            <a:off x="567558" y="816546"/>
            <a:ext cx="5284147" cy="56031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kern="0" dirty="0">
                <a:solidFill>
                  <a:sysClr val="windowText" lastClr="000000"/>
                </a:solidFill>
                <a:latin typeface="Topgolf Condensed 700" pitchFamily="2" charset="77"/>
              </a:rPr>
              <a:t>Areas for Future Growth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7684D2-123F-0668-800A-0BD32D2CE749}"/>
              </a:ext>
            </a:extLst>
          </p:cNvPr>
          <p:cNvSpPr txBox="1"/>
          <p:nvPr/>
        </p:nvSpPr>
        <p:spPr>
          <a:xfrm>
            <a:off x="567558" y="658891"/>
            <a:ext cx="12009773" cy="807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 smtClean="0">
              <a:latin typeface="Topgolf Condensed 700" panose="00000806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>
              <a:latin typeface="Topgolf Condensed 700" panose="00000806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 smtClean="0">
              <a:latin typeface="Topgolf Condensed 700" panose="00000806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 smtClean="0">
                <a:latin typeface="Topgolf Condensed 700" panose="00000806000000000000" pitchFamily="50" charset="0"/>
              </a:rPr>
              <a:t>Corporate </a:t>
            </a:r>
            <a:r>
              <a:rPr lang="en-US" sz="2300" b="1" dirty="0">
                <a:latin typeface="Topgolf Condensed 700" panose="00000806000000000000" pitchFamily="50" charset="0"/>
              </a:rPr>
              <a:t>Monitor rentals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Topgolf Condensed 700" panose="00000806000000000000" pitchFamily="50" charset="0"/>
              </a:rPr>
              <a:t>52% of balls hit were from Monitors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300" b="1" dirty="0">
              <a:latin typeface="Topgolf Condensed 700" panose="00000806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Topgolf Condensed 700" panose="00000806000000000000" pitchFamily="50" charset="0"/>
              </a:rPr>
              <a:t>Outing Monitor rentals for non golfers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Topgolf Condensed 700" panose="00000806000000000000" pitchFamily="50" charset="0"/>
              </a:rPr>
              <a:t>Increase number of players who are not playing on the course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Topgolf Condensed 700" panose="00000806000000000000" pitchFamily="50" charset="0"/>
              </a:rPr>
              <a:t>Those that only participate in the Luncheon or Awards can now use Toptracer for 2 hours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Topgolf Condensed 700" panose="00000806000000000000" pitchFamily="50" charset="0"/>
              </a:rPr>
              <a:t>Enhance growing the game of </a:t>
            </a:r>
            <a:r>
              <a:rPr lang="en-US" sz="2300" b="1" dirty="0" smtClean="0">
                <a:latin typeface="Topgolf Condensed 700" panose="00000806000000000000" pitchFamily="50" charset="0"/>
              </a:rPr>
              <a:t>golf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>
              <a:latin typeface="Topgolf Condensed 700" panose="00000806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 smtClean="0">
                <a:latin typeface="Topgolf Condensed 700" panose="00000806000000000000" pitchFamily="50" charset="0"/>
              </a:rPr>
              <a:t>Adds an Off </a:t>
            </a:r>
            <a:r>
              <a:rPr lang="en-US" sz="2300" b="1" dirty="0">
                <a:latin typeface="Topgolf Condensed 700" panose="00000806000000000000" pitchFamily="50" charset="0"/>
              </a:rPr>
              <a:t>Season </a:t>
            </a:r>
            <a:r>
              <a:rPr lang="en-US" sz="2300" b="1" dirty="0" smtClean="0">
                <a:latin typeface="Topgolf Condensed 700" panose="00000806000000000000" pitchFamily="50" charset="0"/>
              </a:rPr>
              <a:t>Opportunity</a:t>
            </a:r>
            <a:endParaRPr lang="en-US" sz="2300" b="1" dirty="0">
              <a:latin typeface="Topgolf Condensed 700" panose="00000806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Topgolf Condensed 700" panose="00000806000000000000" pitchFamily="50" charset="0"/>
              </a:rPr>
              <a:t>Balls hit from November – February decrease significantly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Topgolf Condensed 700" panose="00000806000000000000" pitchFamily="50" charset="0"/>
              </a:rPr>
              <a:t>Cover the Tees building will enhance off season play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Topgolf Condensed 700" panose="00000806000000000000" pitchFamily="50" charset="0"/>
              </a:rPr>
              <a:t>Lots of room to grow during those 4 months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Topgolf Condensed 700" panose="00000806000000000000" pitchFamily="50" charset="0"/>
              </a:rPr>
              <a:t>Off season leagues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Topgolf Condensed 700" panose="00000806000000000000" pitchFamily="50" charset="0"/>
              </a:rPr>
              <a:t>Continue your golf league throughout the winter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300" b="1" dirty="0">
              <a:latin typeface="Topgolf Condensed 700" panose="00000806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 smtClean="0">
                <a:latin typeface="Topgolf Condensed 700" panose="00000806000000000000" pitchFamily="50" charset="0"/>
              </a:rPr>
              <a:t>Safe </a:t>
            </a:r>
            <a:r>
              <a:rPr lang="en-US" sz="2300" b="1" dirty="0">
                <a:latin typeface="Topgolf Condensed 700" panose="00000806000000000000" pitchFamily="50" charset="0"/>
              </a:rPr>
              <a:t>place for private parties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Topgolf Condensed 700" panose="00000806000000000000" pitchFamily="50" charset="0"/>
              </a:rPr>
              <a:t>Create an atmosphere for customers to relax and enjoy the hitting bays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38500A-EEAA-E44A-67F9-48B63D909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1" y="42410"/>
            <a:ext cx="5982281" cy="7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621EB8-DB2A-5ABF-D302-741A3D6D08C6}"/>
              </a:ext>
            </a:extLst>
          </p:cNvPr>
          <p:cNvSpPr/>
          <p:nvPr/>
        </p:nvSpPr>
        <p:spPr>
          <a:xfrm>
            <a:off x="696191" y="6224155"/>
            <a:ext cx="1194954" cy="3948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1D9EA2E8-669C-0505-017C-11ED18AC7738}"/>
              </a:ext>
            </a:extLst>
          </p:cNvPr>
          <p:cNvSpPr txBox="1">
            <a:spLocks/>
          </p:cNvSpPr>
          <p:nvPr/>
        </p:nvSpPr>
        <p:spPr>
          <a:xfrm>
            <a:off x="770893" y="1294511"/>
            <a:ext cx="6667875" cy="78510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kern="0" dirty="0">
                <a:solidFill>
                  <a:sysClr val="windowText" lastClr="000000"/>
                </a:solidFill>
                <a:latin typeface="Topgolf Condensed 700" pitchFamily="2" charset="77"/>
              </a:rPr>
              <a:t>Growth Pre and Post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opgolf Condensed 700" pitchFamily="2" charset="77"/>
              </a:rPr>
              <a:t>Toptracer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opgolf Condensed 700" pitchFamily="2" charset="77"/>
              </a:rPr>
              <a:t>   </a:t>
            </a:r>
            <a:endParaRPr lang="en-US" sz="3200" b="1" kern="0" dirty="0">
              <a:solidFill>
                <a:sysClr val="windowText" lastClr="000000"/>
              </a:solidFill>
              <a:latin typeface="Topgolf Condensed 700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7684D2-123F-0668-800A-0BD32D2CE749}"/>
              </a:ext>
            </a:extLst>
          </p:cNvPr>
          <p:cNvSpPr txBox="1"/>
          <p:nvPr/>
        </p:nvSpPr>
        <p:spPr>
          <a:xfrm>
            <a:off x="770894" y="2212815"/>
            <a:ext cx="772146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opgolf Condensed 700" panose="00000806000000000000" pitchFamily="50" charset="0"/>
              </a:rPr>
              <a:t>Pre </a:t>
            </a:r>
            <a:r>
              <a:rPr lang="en-US" sz="2400" b="1" dirty="0" err="1" smtClean="0">
                <a:latin typeface="Topgolf Condensed 700" panose="00000806000000000000" pitchFamily="50" charset="0"/>
              </a:rPr>
              <a:t>Toptracer</a:t>
            </a:r>
            <a:r>
              <a:rPr lang="en-US" sz="2400" b="1" dirty="0" smtClean="0">
                <a:latin typeface="Topgolf Condensed 700" panose="00000806000000000000" pitchFamily="50" charset="0"/>
              </a:rPr>
              <a:t> 2018 – 2020</a:t>
            </a:r>
          </a:p>
          <a:p>
            <a:endParaRPr lang="en-US" sz="2400" b="1" dirty="0" smtClean="0">
              <a:latin typeface="Topgolf Condensed 700" panose="00000806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opgolf Condensed 700" panose="00000806000000000000" pitchFamily="50" charset="0"/>
              </a:rPr>
              <a:t>Total Range Revenue = $468,991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opgolf Condensed 700" panose="00000806000000000000" pitchFamily="50" charset="0"/>
              </a:rPr>
              <a:t>Average Annual Range Revenue = $156, 330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latin typeface="Topgolf Condensed 700" panose="00000806000000000000" pitchFamily="50" charset="0"/>
            </a:endParaRPr>
          </a:p>
          <a:p>
            <a:endParaRPr lang="en-US" sz="2400" b="1" dirty="0" smtClean="0">
              <a:latin typeface="Topgolf Condensed 700" panose="00000806000000000000" pitchFamily="50" charset="0"/>
            </a:endParaRPr>
          </a:p>
          <a:p>
            <a:r>
              <a:rPr lang="en-US" sz="2400" b="1" dirty="0" smtClean="0">
                <a:latin typeface="Topgolf Condensed 700" panose="00000806000000000000" pitchFamily="50" charset="0"/>
              </a:rPr>
              <a:t>Post </a:t>
            </a:r>
            <a:r>
              <a:rPr lang="en-US" sz="2400" b="1" dirty="0" err="1" smtClean="0">
                <a:latin typeface="Topgolf Condensed 700" panose="00000806000000000000" pitchFamily="50" charset="0"/>
              </a:rPr>
              <a:t>Toptracer</a:t>
            </a:r>
            <a:r>
              <a:rPr lang="en-US" sz="2400" b="1" dirty="0" smtClean="0">
                <a:latin typeface="Topgolf Condensed 700" panose="00000806000000000000" pitchFamily="50" charset="0"/>
              </a:rPr>
              <a:t> 2021 – 2023 (install July ‘21)</a:t>
            </a:r>
          </a:p>
          <a:p>
            <a:endParaRPr lang="en-US" sz="2400" b="1" dirty="0" smtClean="0">
              <a:latin typeface="Topgolf Condensed 700" panose="00000806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opgolf Condensed 700" panose="00000806000000000000" pitchFamily="50" charset="0"/>
              </a:rPr>
              <a:t>Total Range Revenue = $636,221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opgolf Condensed 700" panose="00000806000000000000" pitchFamily="50" charset="0"/>
              </a:rPr>
              <a:t>Average Annual Range Revenue = $212,073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opgolf Condensed 700" panose="00000806000000000000" pitchFamily="50" charset="0"/>
              </a:rPr>
              <a:t>Average Annual Revenue Increase = $55,743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opgolf Condensed 700" panose="00000806000000000000" pitchFamily="50" charset="0"/>
              </a:rPr>
              <a:t>Bay Rental Revenue Since Install = $38,220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opgolf Condensed 700" panose="00000806000000000000" pitchFamily="50" charset="0"/>
              </a:rPr>
              <a:t>Average Annual Bay Rental Revenue = $12,740</a:t>
            </a:r>
            <a:endParaRPr lang="en-US" sz="2000" b="1" dirty="0" smtClean="0">
              <a:latin typeface="Topgolf Condensed 700" panose="00000806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38500A-EEAA-E44A-67F9-48B63D909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3" y="387174"/>
            <a:ext cx="5982281" cy="774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3791635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3791635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5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621EB8-DB2A-5ABF-D302-741A3D6D08C6}"/>
              </a:ext>
            </a:extLst>
          </p:cNvPr>
          <p:cNvSpPr/>
          <p:nvPr/>
        </p:nvSpPr>
        <p:spPr>
          <a:xfrm>
            <a:off x="696191" y="6224155"/>
            <a:ext cx="1194954" cy="3948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1D9EA2E8-669C-0505-017C-11ED18AC7738}"/>
              </a:ext>
            </a:extLst>
          </p:cNvPr>
          <p:cNvSpPr txBox="1">
            <a:spLocks/>
          </p:cNvSpPr>
          <p:nvPr/>
        </p:nvSpPr>
        <p:spPr>
          <a:xfrm>
            <a:off x="823444" y="1344379"/>
            <a:ext cx="5363305" cy="52409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kern="0" dirty="0" smtClean="0">
                <a:solidFill>
                  <a:sysClr val="windowText" lastClr="000000"/>
                </a:solidFill>
                <a:latin typeface="Topgolf Condensed 700" pitchFamily="2" charset="77"/>
              </a:rPr>
              <a:t>Pricing</a:t>
            </a:r>
            <a:endParaRPr lang="en-US" sz="3200" b="1" kern="0" dirty="0">
              <a:solidFill>
                <a:sysClr val="windowText" lastClr="000000"/>
              </a:solidFill>
              <a:latin typeface="Topgolf Condensed 700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7684D2-123F-0668-800A-0BD32D2CE749}"/>
              </a:ext>
            </a:extLst>
          </p:cNvPr>
          <p:cNvSpPr txBox="1"/>
          <p:nvPr/>
        </p:nvSpPr>
        <p:spPr>
          <a:xfrm>
            <a:off x="823444" y="2037968"/>
            <a:ext cx="11775989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opgolf Condensed 700" panose="00000806000000000000" pitchFamily="50" charset="0"/>
              </a:rPr>
              <a:t>Toptracer Bucket Pricing with Toptracer Included (Market Standard Pricing</a:t>
            </a:r>
            <a:r>
              <a:rPr lang="en-US" sz="2400" b="1" dirty="0" smtClean="0">
                <a:latin typeface="Topgolf Condensed 700" panose="00000806000000000000" pitchFamily="50" charset="0"/>
              </a:rPr>
              <a:t>)</a:t>
            </a:r>
          </a:p>
          <a:p>
            <a:endParaRPr lang="en-US" sz="2400" b="1" dirty="0">
              <a:latin typeface="Topgolf Condensed 700" panose="00000806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opgolf Condensed 700" panose="00000806000000000000" pitchFamily="50" charset="0"/>
              </a:rPr>
              <a:t>$0.18 - $0.20 per </a:t>
            </a:r>
            <a:r>
              <a:rPr lang="en-US" sz="2400" b="1" dirty="0" smtClean="0">
                <a:latin typeface="Topgolf Condensed 700" panose="00000806000000000000" pitchFamily="50" charset="0"/>
              </a:rPr>
              <a:t>ball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opgolf Condensed 700" panose="00000806000000000000" pitchFamily="50" charset="0"/>
              </a:rPr>
              <a:t>Makefield current = $0.17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latin typeface="Topgolf Condensed 700" panose="00000806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opgolf Condensed 700" panose="00000806000000000000" pitchFamily="50" charset="0"/>
              </a:rPr>
              <a:t>MHGC Current Pricing</a:t>
            </a:r>
          </a:p>
          <a:p>
            <a:endParaRPr lang="en-US" sz="2400" b="1" dirty="0">
              <a:latin typeface="Topgolf Condensed 700" panose="00000806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opgolf Condensed 700" panose="00000806000000000000" pitchFamily="50" charset="0"/>
              </a:rPr>
              <a:t>Medium = $</a:t>
            </a:r>
            <a:r>
              <a:rPr lang="en-US" sz="2400" b="1" dirty="0" smtClean="0">
                <a:latin typeface="Topgolf Condensed 700" panose="00000806000000000000" pitchFamily="50" charset="0"/>
              </a:rPr>
              <a:t>9  - 50 Balls     $0.18</a:t>
            </a:r>
            <a:endParaRPr lang="en-US" sz="2400" b="1" dirty="0">
              <a:latin typeface="Topgolf Condensed 700" panose="00000806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opgolf Condensed 700" panose="00000806000000000000" pitchFamily="50" charset="0"/>
              </a:rPr>
              <a:t>Large = $</a:t>
            </a:r>
            <a:r>
              <a:rPr lang="en-US" sz="2400" b="1" dirty="0" smtClean="0">
                <a:latin typeface="Topgolf Condensed 700" panose="00000806000000000000" pitchFamily="50" charset="0"/>
              </a:rPr>
              <a:t>13  - 75 Balls        $0.17</a:t>
            </a:r>
            <a:endParaRPr lang="en-US" sz="2400" b="1" dirty="0">
              <a:latin typeface="Topgolf Condensed 700" panose="00000806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>
              <a:latin typeface="Topgolf Condensed 700" panose="00000806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opgolf Condensed 700" panose="00000806000000000000" pitchFamily="50" charset="0"/>
              </a:rPr>
              <a:t>MHGC 2025 Increases</a:t>
            </a:r>
          </a:p>
          <a:p>
            <a:endParaRPr lang="en-US" sz="2400" b="1" dirty="0">
              <a:latin typeface="Topgolf Condensed 700" panose="00000806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opgolf Condensed 700" panose="00000806000000000000" pitchFamily="50" charset="0"/>
              </a:rPr>
              <a:t>Medium = $</a:t>
            </a:r>
            <a:r>
              <a:rPr lang="en-US" sz="2400" b="1" dirty="0" smtClean="0">
                <a:latin typeface="Topgolf Condensed 700" panose="00000806000000000000" pitchFamily="50" charset="0"/>
              </a:rPr>
              <a:t>11- 50 Balls     $0.22 per ball</a:t>
            </a:r>
            <a:endParaRPr lang="en-US" sz="2400" b="1" dirty="0">
              <a:latin typeface="Topgolf Condensed 700" panose="00000806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opgolf Condensed 700" panose="00000806000000000000" pitchFamily="50" charset="0"/>
              </a:rPr>
              <a:t>Large = $</a:t>
            </a:r>
            <a:r>
              <a:rPr lang="en-US" sz="2400" b="1" dirty="0" smtClean="0">
                <a:latin typeface="Topgolf Condensed 700" panose="00000806000000000000" pitchFamily="50" charset="0"/>
              </a:rPr>
              <a:t>15 – 75 Balls        $0.20 per ball</a:t>
            </a:r>
            <a:endParaRPr lang="en-US" sz="2400" b="1" dirty="0">
              <a:latin typeface="Topgolf Condensed 700" panose="00000806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Topgolf Condensed 700" panose="00000806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opgolf Condensed 700" panose="00000806000000000000" pitchFamily="50" charset="0"/>
              </a:rPr>
              <a:t>Price Increase = $37,000 plus additional Bay Rentals</a:t>
            </a:r>
            <a:endParaRPr lang="en-US" sz="3200" b="1" dirty="0">
              <a:latin typeface="Topgolf Condensed 700" panose="00000806000000000000" pitchFamily="50" charset="0"/>
            </a:endParaRPr>
          </a:p>
          <a:p>
            <a:pPr lvl="1"/>
            <a:endParaRPr lang="en-US" sz="2400" b="1" dirty="0">
              <a:latin typeface="Topgolf Condensed 700" panose="00000806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38500A-EEAA-E44A-67F9-48B63D909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1" y="202505"/>
            <a:ext cx="6818706" cy="9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9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621EB8-DB2A-5ABF-D302-741A3D6D08C6}"/>
              </a:ext>
            </a:extLst>
          </p:cNvPr>
          <p:cNvSpPr/>
          <p:nvPr/>
        </p:nvSpPr>
        <p:spPr>
          <a:xfrm>
            <a:off x="696191" y="6224155"/>
            <a:ext cx="1194954" cy="3948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1D9EA2E8-669C-0505-017C-11ED18AC7738}"/>
              </a:ext>
            </a:extLst>
          </p:cNvPr>
          <p:cNvSpPr txBox="1">
            <a:spLocks/>
          </p:cNvSpPr>
          <p:nvPr/>
        </p:nvSpPr>
        <p:spPr>
          <a:xfrm>
            <a:off x="844466" y="1238087"/>
            <a:ext cx="5363305" cy="78510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kern="0" dirty="0">
                <a:solidFill>
                  <a:sysClr val="windowText" lastClr="000000"/>
                </a:solidFill>
                <a:latin typeface="Topgolf Condensed 700" pitchFamily="2" charset="77"/>
              </a:rPr>
              <a:t>Cover the Tees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7684D2-123F-0668-800A-0BD32D2CE749}"/>
              </a:ext>
            </a:extLst>
          </p:cNvPr>
          <p:cNvSpPr txBox="1"/>
          <p:nvPr/>
        </p:nvSpPr>
        <p:spPr>
          <a:xfrm>
            <a:off x="844466" y="1392248"/>
            <a:ext cx="116817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A53A8A-EE2F-C407-7451-D79E6451BD1F}"/>
              </a:ext>
            </a:extLst>
          </p:cNvPr>
          <p:cNvSpPr txBox="1"/>
          <p:nvPr/>
        </p:nvSpPr>
        <p:spPr>
          <a:xfrm>
            <a:off x="844466" y="2320696"/>
            <a:ext cx="765840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opgolf Condensed 700" panose="00000806000000000000" pitchFamily="50" charset="0"/>
              </a:rPr>
              <a:t>Cover the Tees Investment = $100,000</a:t>
            </a:r>
          </a:p>
          <a:p>
            <a:endParaRPr lang="en-US" sz="2400" b="1" dirty="0">
              <a:latin typeface="Topgolf Condensed 700" panose="00000806000000000000" pitchFamily="50" charset="0"/>
            </a:endParaRPr>
          </a:p>
          <a:p>
            <a:r>
              <a:rPr lang="en-US" sz="2800" b="1" dirty="0">
                <a:latin typeface="Topgolf Condensed 700" panose="00000806000000000000" pitchFamily="50" charset="0"/>
              </a:rPr>
              <a:t>3 Year Pay Back Plan and ROI</a:t>
            </a:r>
          </a:p>
          <a:p>
            <a:endParaRPr lang="en-US" sz="3200" b="1" dirty="0">
              <a:latin typeface="Topgolf Condensed 700" panose="00000806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Price Increase Revenue	$37,000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Bay Rental Revenue		$18,000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Event Revenue			</a:t>
            </a:r>
            <a:r>
              <a:rPr lang="en-US" sz="3600" b="1" u="sng" dirty="0" smtClean="0"/>
              <a:t>$15,000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Total ROI Yearly		$70,000</a:t>
            </a:r>
            <a:endParaRPr lang="en-US" sz="3600" b="1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38500A-EEAA-E44A-67F9-48B63D909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79" y="320757"/>
            <a:ext cx="5982281" cy="774136"/>
          </a:xfrm>
          <a:prstGeom prst="rect">
            <a:avLst/>
          </a:prstGeom>
        </p:spPr>
      </p:pic>
      <p:pic>
        <p:nvPicPr>
          <p:cNvPr id="7" name="Picture 2" descr="Cover The Tees (@coverthetees) • Instagram photos and vide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94" y="2129006"/>
            <a:ext cx="5994382" cy="44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3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="" xmlns:a16="http://schemas.microsoft.com/office/drawing/2014/main" id="{4433FB83-2763-DE1F-9560-B95A5C921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0"/>
            <a:ext cx="14643463" cy="82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31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5347</TotalTime>
  <Words>440</Words>
  <Application>Microsoft Office PowerPoint</Application>
  <PresentationFormat>Custom</PresentationFormat>
  <Paragraphs>104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Courier New</vt:lpstr>
      <vt:lpstr>ShieldSans</vt:lpstr>
      <vt:lpstr>ShieldSans Bold</vt:lpstr>
      <vt:lpstr>System Font Regular</vt:lpstr>
      <vt:lpstr>Topgolf Condensed 500</vt:lpstr>
      <vt:lpstr>Topgolf Condensed 700</vt:lpstr>
      <vt:lpstr>Topgolf Condensed Italic 300</vt:lpstr>
      <vt:lpstr>Topgolf Condensed Italic 700</vt:lpstr>
      <vt:lpstr>Blank Slides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Hassett</dc:creator>
  <cp:lastModifiedBy>EGibson</cp:lastModifiedBy>
  <cp:revision>674</cp:revision>
  <dcterms:created xsi:type="dcterms:W3CDTF">2021-07-21T21:35:38Z</dcterms:created>
  <dcterms:modified xsi:type="dcterms:W3CDTF">2024-06-03T14:14:49Z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2021-07-21T00:00:00Z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2021-07-21T00:00:00Z</vt:filetime>
  </property>
</Properties>
</file>