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410" r:id="rId5"/>
    <p:sldId id="383" r:id="rId6"/>
    <p:sldId id="411" r:id="rId7"/>
    <p:sldId id="415" r:id="rId8"/>
    <p:sldId id="416" r:id="rId9"/>
    <p:sldId id="418" r:id="rId10"/>
    <p:sldId id="419" r:id="rId11"/>
    <p:sldId id="421" r:id="rId12"/>
    <p:sldId id="417" r:id="rId13"/>
    <p:sldId id="398" r:id="rId1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 autoAdjust="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6914" y="411479"/>
            <a:ext cx="9974510" cy="2457556"/>
          </a:xfrm>
        </p:spPr>
        <p:txBody>
          <a:bodyPr/>
          <a:lstStyle/>
          <a:p>
            <a:r>
              <a:rPr lang="en-US" dirty="0"/>
              <a:t>Lower Makefield Township Funding of Capital Projects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C1B7-6E4E-3DEE-50C0-1CA3B143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8146968" cy="3291840"/>
          </a:xfrm>
        </p:spPr>
        <p:txBody>
          <a:bodyPr/>
          <a:lstStyle/>
          <a:p>
            <a:pPr algn="ctr"/>
            <a:r>
              <a:rPr lang="en-US" dirty="0"/>
              <a:t>Questions 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734F0-2DDD-AF70-F13D-F9E4C1929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dirty="0"/>
              <a:t>Barry P. Luber</a:t>
            </a:r>
          </a:p>
          <a:p>
            <a:r>
              <a:rPr lang="en-US" dirty="0"/>
              <a:t>Chief </a:t>
            </a:r>
            <a:r>
              <a:rPr lang="en-US"/>
              <a:t>Financial Officer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3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6788150" cy="3709987"/>
          </a:xfrm>
        </p:spPr>
        <p:txBody>
          <a:bodyPr tIns="457200"/>
          <a:lstStyle/>
          <a:p>
            <a:r>
              <a:rPr lang="en-US" dirty="0"/>
              <a:t>Current Debt Schedule</a:t>
            </a:r>
          </a:p>
          <a:p>
            <a:r>
              <a:rPr lang="en-US" dirty="0"/>
              <a:t>Need for Capital Improvements/6-year CIP</a:t>
            </a:r>
          </a:p>
          <a:p>
            <a:r>
              <a:rPr lang="en-US" dirty="0"/>
              <a:t>Capital Project Funding – 2025</a:t>
            </a:r>
          </a:p>
          <a:p>
            <a:r>
              <a:rPr lang="en-US" dirty="0"/>
              <a:t>Capital Project Funding – 2026 – 2029 &amp; beyond</a:t>
            </a:r>
          </a:p>
          <a:p>
            <a:r>
              <a:rPr lang="en-US" dirty="0"/>
              <a:t>Open Space Acquisition Funding</a:t>
            </a:r>
          </a:p>
          <a:p>
            <a:r>
              <a:rPr lang="en-US" dirty="0"/>
              <a:t>Other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DA13-E3BD-2819-53CC-E449D7531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3"/>
            <a:ext cx="6787747" cy="650182"/>
          </a:xfrm>
        </p:spPr>
        <p:txBody>
          <a:bodyPr/>
          <a:lstStyle/>
          <a:p>
            <a:pPr algn="ctr"/>
            <a:r>
              <a:rPr lang="en-US" dirty="0"/>
              <a:t>Current Debt Schedule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AC5CCD-548C-AC11-F4B1-2D5E8578534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540282" y="1048624"/>
            <a:ext cx="9111436" cy="561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0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C17F0-0912-B1EF-0357-F7DD47A76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65" y="189572"/>
            <a:ext cx="8297967" cy="1271759"/>
          </a:xfrm>
        </p:spPr>
        <p:txBody>
          <a:bodyPr/>
          <a:lstStyle/>
          <a:p>
            <a:r>
              <a:rPr lang="en-US" sz="4000" dirty="0"/>
              <a:t>Need for Capital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8F62F-184A-9D88-4142-38E0DB5245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3465" y="2256751"/>
            <a:ext cx="7746410" cy="4211161"/>
          </a:xfrm>
        </p:spPr>
        <p:txBody>
          <a:bodyPr>
            <a:normAutofit/>
          </a:bodyPr>
          <a:lstStyle/>
          <a:p>
            <a:r>
              <a:rPr lang="en-US" dirty="0"/>
              <a:t>Older Facilities (Twp. Bldg., park facilities, pools, golf course, DPW bldg.)</a:t>
            </a:r>
          </a:p>
          <a:p>
            <a:r>
              <a:rPr lang="en-US" dirty="0"/>
              <a:t>Township-Owned Properties (Snipes Tract, 5-Mile Woods, Patterson Farm)</a:t>
            </a:r>
          </a:p>
          <a:p>
            <a:r>
              <a:rPr lang="en-US" dirty="0"/>
              <a:t>Stormwater Issues/Mandates</a:t>
            </a:r>
          </a:p>
          <a:p>
            <a:r>
              <a:rPr lang="en-US" dirty="0"/>
              <a:t>Public Safety (Police and Fire)</a:t>
            </a:r>
          </a:p>
          <a:p>
            <a:r>
              <a:rPr lang="en-US" dirty="0"/>
              <a:t>Transportation System (Aging roads, parking lots, bike path network, traffic signals, intersection improvements, related ADA compliance, bridges)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0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FF73-102D-DABC-F448-EDB40E11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2" y="189572"/>
            <a:ext cx="7138826" cy="1593507"/>
          </a:xfrm>
        </p:spPr>
        <p:txBody>
          <a:bodyPr/>
          <a:lstStyle/>
          <a:p>
            <a:pPr algn="ctr"/>
            <a:r>
              <a:rPr lang="en-US" dirty="0"/>
              <a:t>Capital Projects funding- 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AF814-C30F-8447-39D2-11778900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6170" y="2072081"/>
            <a:ext cx="11492916" cy="45963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2025</a:t>
            </a:r>
          </a:p>
          <a:p>
            <a:r>
              <a:rPr lang="en-US" dirty="0"/>
              <a:t>Sewer Trust Fund Balance (as of 4/30/2024) = $22.9 million</a:t>
            </a:r>
          </a:p>
          <a:p>
            <a:r>
              <a:rPr lang="en-US" dirty="0"/>
              <a:t>Projected Trust Fund Balance at 12/31/2024 = $24 million (assumes 5% ROI)</a:t>
            </a:r>
          </a:p>
          <a:p>
            <a:r>
              <a:rPr lang="en-US" dirty="0"/>
              <a:t>Fund 2025 Capital Projects with $3 Million from Sewer Trust (one-time draw)</a:t>
            </a:r>
          </a:p>
          <a:p>
            <a:r>
              <a:rPr lang="en-US" dirty="0"/>
              <a:t>Remaining Sewer Trust Principal preserved (annual earnings becomes revenue source for General Fund to support ongoing operating expenses)</a:t>
            </a:r>
          </a:p>
        </p:txBody>
      </p:sp>
    </p:spTree>
    <p:extLst>
      <p:ext uri="{BB962C8B-B14F-4D97-AF65-F5344CB8AC3E}">
        <p14:creationId xmlns:p14="http://schemas.microsoft.com/office/powerpoint/2010/main" val="66717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3778-A3D8-4869-9C1F-072D544B2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189573"/>
            <a:ext cx="7801761" cy="875830"/>
          </a:xfrm>
        </p:spPr>
        <p:txBody>
          <a:bodyPr/>
          <a:lstStyle/>
          <a:p>
            <a:pPr algn="ctr"/>
            <a:r>
              <a:rPr lang="en-US" sz="4000" dirty="0"/>
              <a:t>Capital Projects Funding 2025-2026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2C69-3778-1FAF-64D8-EA0A019BDA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8799" y="2101442"/>
            <a:ext cx="9858324" cy="47565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Source of Capital Funding  - 2026 - 2029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750,000 Annual Debt comes off books (2025-2026)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Reallocation of $8 million from Sewer Operating to Capital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Issue approximately $10 million in debt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Results in approximately $4.5  Million available annually + awarded grants for       capital projects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/>
              <a:t>Source of Capital Funding – 2030 and beyond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Explore increasing Debt Service Millage for additional borrowing needs – current millage = 2.63 mills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         1 additional mill would generate revenue to cover approximately $7.3 million in borrowing   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0573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9D4F-51B3-7516-2182-17AC7AE0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9" y="198408"/>
            <a:ext cx="11390991" cy="107671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4000" dirty="0"/>
              <a:t>Open Space Acquisition/Improvement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FD4CB-7A6A-AA10-E46F-D71F3EB7A2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399252"/>
            <a:ext cx="7944470" cy="42603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 </a:t>
            </a:r>
            <a:r>
              <a:rPr lang="en-US" b="1" u="sng" dirty="0"/>
              <a:t>Sources of Funds*</a:t>
            </a:r>
          </a:p>
          <a:p>
            <a:r>
              <a:rPr lang="en-US" dirty="0"/>
              <a:t>Borrowing range - $5 million - $15 million</a:t>
            </a:r>
          </a:p>
          <a:p>
            <a:r>
              <a:rPr lang="en-US" dirty="0"/>
              <a:t> Bond Issue or Bank Note</a:t>
            </a:r>
          </a:p>
          <a:p>
            <a:r>
              <a:rPr lang="en-US" dirty="0"/>
              <a:t>*Additional Real Estate Tax Millage may be necessary</a:t>
            </a:r>
          </a:p>
          <a:p>
            <a:endParaRPr lang="en-US" dirty="0"/>
          </a:p>
          <a:p>
            <a:r>
              <a:rPr lang="en-US" b="1" u="sng" dirty="0"/>
              <a:t>Uses of Funds</a:t>
            </a:r>
          </a:p>
          <a:p>
            <a:r>
              <a:rPr lang="en-US" dirty="0"/>
              <a:t> </a:t>
            </a:r>
            <a:r>
              <a:rPr lang="en-US" b="1" dirty="0"/>
              <a:t>Acquisition</a:t>
            </a:r>
            <a:r>
              <a:rPr lang="en-US" dirty="0"/>
              <a:t> of Open Space</a:t>
            </a:r>
          </a:p>
          <a:p>
            <a:r>
              <a:rPr lang="en-US" dirty="0"/>
              <a:t>Improvement to acquired Open Space</a:t>
            </a:r>
          </a:p>
          <a:p>
            <a:r>
              <a:rPr lang="en-US" dirty="0"/>
              <a:t>Improvement to existing Open Space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2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D8EB-BA20-E422-AA58-A616205E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875"/>
            <a:ext cx="10873740" cy="773789"/>
          </a:xfrm>
        </p:spPr>
        <p:txBody>
          <a:bodyPr/>
          <a:lstStyle/>
          <a:p>
            <a:pPr algn="ctr"/>
            <a:r>
              <a:rPr lang="en-US" dirty="0"/>
              <a:t>Open Space Debt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BC29A-A4DD-0904-309C-06D76615A9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71600" y="1282700"/>
            <a:ext cx="10096500" cy="4698636"/>
          </a:xfrm>
        </p:spPr>
        <p:txBody>
          <a:bodyPr/>
          <a:lstStyle/>
          <a:p>
            <a:r>
              <a:rPr lang="en-US" sz="3200" dirty="0"/>
              <a:t>$ 5 Million Bond Issue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Term – 25 Years</a:t>
            </a:r>
          </a:p>
          <a:p>
            <a:r>
              <a:rPr lang="en-US" sz="3200" dirty="0"/>
              <a:t>Annual Average Debt Due - $345,000</a:t>
            </a:r>
          </a:p>
          <a:p>
            <a:r>
              <a:rPr lang="en-US" sz="3200" dirty="0"/>
              <a:t>Real Estate Millage to support Debt = .63 Mills</a:t>
            </a:r>
          </a:p>
          <a:p>
            <a:r>
              <a:rPr lang="en-US" sz="3200" dirty="0"/>
              <a:t>Average Assessed home ($42,341) - cost to taxpayer for increased Open Space millage = $26.68 per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4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B5DA-155B-57A6-87F6-7E16981E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3"/>
            <a:ext cx="6787747" cy="909654"/>
          </a:xfrm>
        </p:spPr>
        <p:txBody>
          <a:bodyPr/>
          <a:lstStyle/>
          <a:p>
            <a:pPr algn="ctr"/>
            <a:r>
              <a:rPr lang="en-US" dirty="0"/>
              <a:t>Other Considerations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4B272-0B59-69C9-22D7-B4D5FCAA4A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6503" y="2390862"/>
            <a:ext cx="10198782" cy="4277564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range Plan needed for Open Space and structures on Open Space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of “useful Life” for all assets and replacement schedule developed: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6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Roads, Bridges, Intersections, Trails</a:t>
            </a:r>
          </a:p>
          <a:p>
            <a:pPr marL="402336" lvl="1" indent="0">
              <a:buNone/>
            </a:pPr>
            <a:endParaRPr lang="en-US" sz="6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6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 -Roof, HVAC, FFE, Safety </a:t>
            </a:r>
          </a:p>
          <a:p>
            <a:pPr marL="402336" lvl="1" indent="0">
              <a:buNone/>
            </a:pPr>
            <a:endParaRPr lang="en-US" sz="6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6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&amp; R, Golf Course, Pool Assets (Buildings, mechanicals/pools/other equipment) </a:t>
            </a:r>
          </a:p>
          <a:p>
            <a:pPr marL="402336" lvl="1" indent="0">
              <a:buNone/>
            </a:pP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for Maintenance and Operations Cost - new assets placed in service (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vacant house leased or utilized for township programming, new park or pool amenities)</a:t>
            </a:r>
          </a:p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for future borrowing to fund Capital Projects</a:t>
            </a:r>
          </a:p>
          <a:p>
            <a:endParaRPr lang="en-US" dirty="0"/>
          </a:p>
          <a:p>
            <a:pPr marL="402336" lvl="1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299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B194E-8B30-4377-8C59-ECFB902D2A26}">
  <ds:schemaRefs>
    <ds:schemaRef ds:uri="http://schemas.microsoft.com/office/2006/documentManagement/types"/>
    <ds:schemaRef ds:uri="http://schemas.microsoft.com/sharepoint/v3"/>
    <ds:schemaRef ds:uri="71af3243-3dd4-4a8d-8c0d-dd76da1f02a5"/>
    <ds:schemaRef ds:uri="230e9df3-be65-4c73-a93b-d1236ebd677e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http://purl.org/dc/elements/1.1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{EF4FFB99-3D77-45DE-B373-8BE003E4C47D}tf78853419_win32</Template>
  <TotalTime>933</TotalTime>
  <Words>495</Words>
  <Application>Microsoft Office PowerPoint</Application>
  <PresentationFormat>Widescreen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Custom</vt:lpstr>
      <vt:lpstr>Lower Makefield Township Funding of Capital Projects</vt:lpstr>
      <vt:lpstr>Agenda</vt:lpstr>
      <vt:lpstr>Current Debt Schedule</vt:lpstr>
      <vt:lpstr>Need for Capital Improvements</vt:lpstr>
      <vt:lpstr>Capital Projects funding-  2025</vt:lpstr>
      <vt:lpstr>Capital Projects Funding 2025-2026</vt:lpstr>
      <vt:lpstr> Open Space Acquisition/Improvement Funding</vt:lpstr>
      <vt:lpstr>Open Space Debt</vt:lpstr>
      <vt:lpstr>Other Considerations  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Makefield Township – Funding of Capital Projects</dc:title>
  <dc:creator>Barry Luber</dc:creator>
  <cp:lastModifiedBy>Katie McVan</cp:lastModifiedBy>
  <cp:revision>33</cp:revision>
  <cp:lastPrinted>2024-06-05T16:53:52Z</cp:lastPrinted>
  <dcterms:created xsi:type="dcterms:W3CDTF">2024-03-14T18:30:53Z</dcterms:created>
  <dcterms:modified xsi:type="dcterms:W3CDTF">2024-06-10T21:14:14Z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