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1" r:id="rId3"/>
    <p:sldId id="302" r:id="rId4"/>
    <p:sldId id="281" r:id="rId5"/>
    <p:sldId id="289" r:id="rId6"/>
    <p:sldId id="291" r:id="rId7"/>
    <p:sldId id="292" r:id="rId8"/>
    <p:sldId id="293" r:id="rId9"/>
    <p:sldId id="286" r:id="rId10"/>
    <p:sldId id="294" r:id="rId11"/>
    <p:sldId id="295" r:id="rId12"/>
    <p:sldId id="300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FD1C93-9FA7-4C39-FF6E-7770A997C6AF}" name="John B. Lewis" initials="JBL" userId="John B. Lew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A6FE2-9BB6-29CE-5772-08668AA7C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650710" y="5309448"/>
            <a:ext cx="1297218" cy="12972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36FAB-C75F-0936-4038-17BE55E9A41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650710" y="5309448"/>
            <a:ext cx="1297218" cy="12972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F567-E989-58DD-C1F7-E5DE3D01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538" y="2405064"/>
            <a:ext cx="7767637" cy="1282354"/>
          </a:xfrm>
        </p:spPr>
        <p:txBody>
          <a:bodyPr/>
          <a:lstStyle/>
          <a:p>
            <a:r>
              <a:rPr lang="en-US" altLang="en-US" sz="4400" dirty="0"/>
              <a:t>Improving our Trash and Recycling Collection System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488B2-ABEB-4208-585B-22BEC87A6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/>
          <a:p>
            <a:r>
              <a:rPr lang="en-US" dirty="0"/>
              <a:t>March 19, 2025</a:t>
            </a:r>
          </a:p>
        </p:txBody>
      </p:sp>
    </p:spTree>
    <p:extLst>
      <p:ext uri="{BB962C8B-B14F-4D97-AF65-F5344CB8AC3E}">
        <p14:creationId xmlns:p14="http://schemas.microsoft.com/office/powerpoint/2010/main" val="265377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D04C-F5B8-FFB1-BA42-CD4D5E28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EAC Recommendation: </a:t>
            </a:r>
            <a:br>
              <a:rPr lang="en-US" dirty="0"/>
            </a:br>
            <a:r>
              <a:rPr lang="en-US" dirty="0"/>
              <a:t>RFP for Township Contracted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B9EE0-9195-2E4A-3764-B07D9D19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Once a week pickup of trash, recycling, and yard/leaf waste with service level and price guarantees</a:t>
            </a:r>
          </a:p>
          <a:p>
            <a:endParaRPr lang="en-US" sz="2000" dirty="0"/>
          </a:p>
          <a:p>
            <a:r>
              <a:rPr lang="en-US" sz="2000" dirty="0"/>
              <a:t>Automated collection of trash and recyclables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Billing by annual property tax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Monthly curbside collection of bulk waste</a:t>
            </a:r>
          </a:p>
          <a:p>
            <a:endParaRPr lang="en-US" sz="2000" dirty="0"/>
          </a:p>
          <a:p>
            <a:r>
              <a:rPr lang="en-US" sz="2000" dirty="0"/>
              <a:t>Include Township parks and buildings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918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425C-EAC2-EABC-E488-93E8E964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Advantages to the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E3560-78F4-9EB4-2766-F942717C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Reduced traffic congestion, noise and greater safety on roads</a:t>
            </a:r>
          </a:p>
          <a:p>
            <a:endParaRPr lang="en-US" sz="2000" dirty="0"/>
          </a:p>
          <a:p>
            <a:r>
              <a:rPr lang="en-US" sz="2000" dirty="0"/>
              <a:t>Reduced fuel use and air emissions (diesel particulates, nitrogen oxides, and greenhouse gases)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Greater composting of residential yard /leaf waste with curbside pick-up.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80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4761D-75BE-9CE0-8D9F-BE38D1CC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0B94E36B-9C92-E0D0-D943-198F1C5B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63" y="-1508125"/>
            <a:ext cx="13166726" cy="98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7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D59D-16B4-A953-C642-B66AC7AB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Advantages to the Residents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3FBA3-9415-9F03-38ED-E3D4E33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Stabilization and possible reduction in costs.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Ability to manage and assess hauler performance and advocate for additional services</a:t>
            </a:r>
          </a:p>
          <a:p>
            <a:endParaRPr lang="en-US" sz="2000" dirty="0"/>
          </a:p>
          <a:p>
            <a:r>
              <a:rPr lang="en-US" sz="2000" dirty="0"/>
              <a:t>Greater convenience with curbside yard/leaf and bulk item collections.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Possible reduction of $94 annual leaf collection fee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327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7052-D38D-6A8E-4167-2475CE88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Township Financial Benefits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1E83A-B6B7-135D-5FEF-645531D2A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LMT parks and buildings waste collection in contract: save $39,300 per year.</a:t>
            </a:r>
          </a:p>
          <a:p>
            <a:endParaRPr lang="en-US" sz="2000" dirty="0"/>
          </a:p>
          <a:p>
            <a:r>
              <a:rPr lang="en-US" sz="2000" dirty="0"/>
              <a:t>Eliminates need for yard waste recycling facility: saves $80,000 a year</a:t>
            </a:r>
          </a:p>
          <a:p>
            <a:endParaRPr lang="en-US" sz="2000" dirty="0"/>
          </a:p>
          <a:p>
            <a:r>
              <a:rPr lang="en-US" sz="2000" dirty="0"/>
              <a:t>Reduced need/cost of the Township’s $830,000 per year fall leaf collection</a:t>
            </a:r>
          </a:p>
          <a:p>
            <a:endParaRPr lang="en-US" sz="2000" dirty="0"/>
          </a:p>
          <a:p>
            <a:r>
              <a:rPr lang="en-US" sz="2000" dirty="0"/>
              <a:t>Reduced damage and wear and tear of local streets from reduced trash truck traffic (LMT $2.17 million repaving costs in 2025)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936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80D4-4F6B-5D12-ED57-47EFB0BA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Next Steps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7586A-4AC2-BEDA-E1F6-09A9580BE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Generate bid document – Recent examples from Middletown and Bristol Townships provided</a:t>
            </a:r>
          </a:p>
          <a:p>
            <a:endParaRPr lang="en-US" sz="2000" dirty="0"/>
          </a:p>
          <a:p>
            <a:r>
              <a:rPr lang="en-US" sz="2000" dirty="0"/>
              <a:t>Determine if changes to the Solid Waste Ordinance (Chapter 172) are needed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BOS evaluates bids and decides whether to accept</a:t>
            </a:r>
          </a:p>
        </p:txBody>
      </p:sp>
    </p:spTree>
    <p:extLst>
      <p:ext uri="{BB962C8B-B14F-4D97-AF65-F5344CB8AC3E}">
        <p14:creationId xmlns:p14="http://schemas.microsoft.com/office/powerpoint/2010/main" val="235860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77D2-965F-E97C-E306-B63267F2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2B78-A82B-C220-9B48-BDF1BD32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749288"/>
            <a:ext cx="8596312" cy="4292738"/>
          </a:xfrm>
        </p:spPr>
        <p:txBody>
          <a:bodyPr>
            <a:noAutofit/>
          </a:bodyPr>
          <a:lstStyle/>
          <a:p>
            <a:r>
              <a:rPr lang="en-US" dirty="0"/>
              <a:t>In 2024, the Board of Supervisors tasked the Environmental Advisory Council (EAC) with reviewing the environmental and economic impact of our current trash and recycling collection system.</a:t>
            </a:r>
          </a:p>
          <a:p>
            <a:endParaRPr lang="en-US" dirty="0"/>
          </a:p>
          <a:p>
            <a:r>
              <a:rPr lang="en-US" dirty="0"/>
              <a:t>Supervisors had expressed concern about the impact on our roads and air quality from having upwards of </a:t>
            </a:r>
            <a:r>
              <a:rPr lang="en-US" dirty="0">
                <a:highlight>
                  <a:srgbClr val="FFFF00"/>
                </a:highlight>
              </a:rPr>
              <a:t>8</a:t>
            </a:r>
            <a:r>
              <a:rPr lang="en-US" dirty="0"/>
              <a:t> trash trucks drive our roads each week.</a:t>
            </a:r>
          </a:p>
          <a:p>
            <a:endParaRPr lang="en-US" dirty="0"/>
          </a:p>
          <a:p>
            <a:r>
              <a:rPr lang="en-US" dirty="0"/>
              <a:t>Additionally, Supervisors had received concerns about service quality, from missed pickups to debris left on the street.</a:t>
            </a:r>
          </a:p>
          <a:p>
            <a:endParaRPr lang="en-US" dirty="0"/>
          </a:p>
          <a:p>
            <a:r>
              <a:rPr lang="en-US" dirty="0"/>
              <a:t>Finally, some were concerned that haulers were engaging in anti-competitive pricing actions designed to lock customers into longer-term relationships with escalating prices.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C99F5-3DEF-8B67-0637-77A25488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795C-DF05-4BE5-87B8-C2D10516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Practice – Individual Subscription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E478-E637-665A-3E6A-3D653810D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000" dirty="0"/>
              <a:t>LMT Trash/Recycling Haulers</a:t>
            </a:r>
          </a:p>
          <a:p>
            <a:pPr lvl="1"/>
            <a:r>
              <a:rPr lang="en-US" altLang="en-US" sz="2000" dirty="0"/>
              <a:t>Waste Management: $516 - $963 per year</a:t>
            </a:r>
          </a:p>
          <a:p>
            <a:pPr lvl="1"/>
            <a:r>
              <a:rPr lang="en-US" altLang="en-US" sz="2000" dirty="0"/>
              <a:t>McCullough: $408 - $564 per year</a:t>
            </a:r>
          </a:p>
          <a:p>
            <a:pPr lvl="1"/>
            <a:r>
              <a:rPr lang="en-US" altLang="en-US" sz="2000" dirty="0"/>
              <a:t>Casella (Whitetail): $440 – $560 per year</a:t>
            </a:r>
          </a:p>
          <a:p>
            <a:endParaRPr lang="en-US" altLang="en-US" sz="2000" dirty="0"/>
          </a:p>
          <a:p>
            <a:r>
              <a:rPr lang="en-US" altLang="en-US" sz="2000" dirty="0"/>
              <a:t>Approximately 9,000 households with an individual subscription for collection</a:t>
            </a:r>
          </a:p>
          <a:p>
            <a:endParaRPr lang="en-US" altLang="en-US" sz="2000" dirty="0"/>
          </a:p>
          <a:p>
            <a:r>
              <a:rPr lang="en-US" altLang="en-US" sz="2000" dirty="0"/>
              <a:t>Approximately 2,000 residences in neighborhood /condo/apartment complexes with their own contract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65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2878-3D81-55B7-5E47-5833D5B4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Other Collection Options Examined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99EE-F821-AD28-4398-3863B70B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Township Owned and Operated Collection</a:t>
            </a:r>
          </a:p>
          <a:p>
            <a:endParaRPr lang="en-US" sz="2400" dirty="0"/>
          </a:p>
          <a:p>
            <a:r>
              <a:rPr lang="en-US" sz="2400" dirty="0"/>
              <a:t>Township Contracted Collection</a:t>
            </a:r>
          </a:p>
          <a:p>
            <a:endParaRPr lang="en-US" sz="2400" dirty="0"/>
          </a:p>
          <a:p>
            <a:r>
              <a:rPr lang="en-US" sz="2400" dirty="0"/>
              <a:t>Zoned Contracted Collection</a:t>
            </a:r>
          </a:p>
          <a:p>
            <a:endParaRPr lang="en-US" sz="2400" dirty="0"/>
          </a:p>
          <a:p>
            <a:r>
              <a:rPr lang="en-US" sz="2400" dirty="0"/>
              <a:t>Individual Subscription with Township Negotiated Price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96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CC8D-4D0A-5AE4-932C-00D70961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Township Owned and Operated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EB77B-91E0-1D18-BAA6-93B54B0E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/>
              <a:t>Common in large municipalities (ex. Philadelphia, Harrisburg, Trenton) and potentially offers the lowest total cost of ownership</a:t>
            </a:r>
          </a:p>
          <a:p>
            <a:endParaRPr lang="en-US" sz="2000" dirty="0"/>
          </a:p>
          <a:p>
            <a:r>
              <a:rPr lang="en-US" sz="2000" dirty="0"/>
              <a:t>Significant initial capital costs for trucks (~$300,000 each)</a:t>
            </a:r>
          </a:p>
          <a:p>
            <a:endParaRPr lang="en-US" sz="2000" dirty="0"/>
          </a:p>
          <a:p>
            <a:r>
              <a:rPr lang="en-US" sz="2000" dirty="0"/>
              <a:t>On-going Costs: </a:t>
            </a:r>
          </a:p>
          <a:p>
            <a:pPr lvl="1"/>
            <a:r>
              <a:rPr lang="en-US" sz="2000" dirty="0"/>
              <a:t>Additional workers to operate trucks </a:t>
            </a:r>
          </a:p>
          <a:p>
            <a:pPr lvl="1"/>
            <a:r>
              <a:rPr lang="en-US" sz="2000" dirty="0"/>
              <a:t>Township workers to manage program</a:t>
            </a:r>
          </a:p>
          <a:p>
            <a:pPr lvl="1"/>
            <a:r>
              <a:rPr lang="en-US" sz="2000" dirty="0"/>
              <a:t>Truck maintenance</a:t>
            </a:r>
          </a:p>
          <a:p>
            <a:pPr lvl="1"/>
            <a:r>
              <a:rPr lang="en-US" sz="2000" dirty="0"/>
              <a:t>Disposal fees</a:t>
            </a:r>
          </a:p>
        </p:txBody>
      </p:sp>
    </p:spTree>
    <p:extLst>
      <p:ext uri="{BB962C8B-B14F-4D97-AF65-F5344CB8AC3E}">
        <p14:creationId xmlns:p14="http://schemas.microsoft.com/office/powerpoint/2010/main" val="77918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920A-0174-4CCC-5D16-566F34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Township Contracted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B89C5-C666-7D6B-6754-FFD18973E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000" dirty="0"/>
              <a:t>The Township contracts with one private waste hauler.</a:t>
            </a:r>
          </a:p>
          <a:p>
            <a:endParaRPr lang="en-US" altLang="en-US" sz="2000" dirty="0"/>
          </a:p>
          <a:p>
            <a:r>
              <a:rPr lang="en-US" altLang="en-US" sz="2000" dirty="0"/>
              <a:t>A competitive bid process selects a hauler, and contracts generally run 3 to 5 years, allowing for pricing stability for residents.</a:t>
            </a:r>
          </a:p>
          <a:p>
            <a:endParaRPr lang="en-US" altLang="en-US" sz="2000" dirty="0"/>
          </a:p>
          <a:p>
            <a:r>
              <a:rPr lang="en-US" altLang="en-US" sz="2000" dirty="0"/>
              <a:t>Due to labor/fuel/collection efficiencies, common in higher density areas</a:t>
            </a:r>
          </a:p>
          <a:p>
            <a:endParaRPr lang="en-US" altLang="en-US" sz="2000" dirty="0"/>
          </a:p>
          <a:p>
            <a:r>
              <a:rPr lang="en-US" altLang="en-US" sz="2000" dirty="0"/>
              <a:t>If the Township provides billing services (inclusion in tax bill), it could have more control over service outcomes.</a:t>
            </a:r>
          </a:p>
        </p:txBody>
      </p:sp>
    </p:spTree>
    <p:extLst>
      <p:ext uri="{BB962C8B-B14F-4D97-AF65-F5344CB8AC3E}">
        <p14:creationId xmlns:p14="http://schemas.microsoft.com/office/powerpoint/2010/main" val="348111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D91C488-2731-A02F-B32D-734D98A8D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6" y="2623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8EC0F01-B0DD-7B36-8DD6-0B972245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Neighboring Municipalities with Contracted Collection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E447AD-8253-FCD1-B2DE-EB022BA4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124657"/>
              </p:ext>
            </p:extLst>
          </p:nvPr>
        </p:nvGraphicFramePr>
        <p:xfrm>
          <a:off x="677863" y="2160588"/>
          <a:ext cx="8436848" cy="3761744"/>
        </p:xfrm>
        <a:graphic>
          <a:graphicData uri="http://schemas.openxmlformats.org/drawingml/2006/table">
            <a:tbl>
              <a:tblPr firstCol="1" lastRow="1" lastCol="1" bandRow="1" bandCol="1">
                <a:tableStyleId>{5940675A-B579-460E-94D1-54222C63F5DA}</a:tableStyleId>
              </a:tblPr>
              <a:tblGrid>
                <a:gridCol w="1280675">
                  <a:extLst>
                    <a:ext uri="{9D8B030D-6E8A-4147-A177-3AD203B41FA5}">
                      <a16:colId xmlns:a16="http://schemas.microsoft.com/office/drawing/2014/main" val="2415862628"/>
                    </a:ext>
                  </a:extLst>
                </a:gridCol>
                <a:gridCol w="1361661">
                  <a:extLst>
                    <a:ext uri="{9D8B030D-6E8A-4147-A177-3AD203B41FA5}">
                      <a16:colId xmlns:a16="http://schemas.microsoft.com/office/drawing/2014/main" val="1568420687"/>
                    </a:ext>
                  </a:extLst>
                </a:gridCol>
                <a:gridCol w="973456">
                  <a:extLst>
                    <a:ext uri="{9D8B030D-6E8A-4147-A177-3AD203B41FA5}">
                      <a16:colId xmlns:a16="http://schemas.microsoft.com/office/drawing/2014/main" val="3612718551"/>
                    </a:ext>
                  </a:extLst>
                </a:gridCol>
                <a:gridCol w="1205264">
                  <a:extLst>
                    <a:ext uri="{9D8B030D-6E8A-4147-A177-3AD203B41FA5}">
                      <a16:colId xmlns:a16="http://schemas.microsoft.com/office/drawing/2014/main" val="3379520098"/>
                    </a:ext>
                  </a:extLst>
                </a:gridCol>
                <a:gridCol w="1205264">
                  <a:extLst>
                    <a:ext uri="{9D8B030D-6E8A-4147-A177-3AD203B41FA5}">
                      <a16:colId xmlns:a16="http://schemas.microsoft.com/office/drawing/2014/main" val="157115759"/>
                    </a:ext>
                  </a:extLst>
                </a:gridCol>
                <a:gridCol w="1205264">
                  <a:extLst>
                    <a:ext uri="{9D8B030D-6E8A-4147-A177-3AD203B41FA5}">
                      <a16:colId xmlns:a16="http://schemas.microsoft.com/office/drawing/2014/main" val="2493676433"/>
                    </a:ext>
                  </a:extLst>
                </a:gridCol>
                <a:gridCol w="1205264">
                  <a:extLst>
                    <a:ext uri="{9D8B030D-6E8A-4147-A177-3AD203B41FA5}">
                      <a16:colId xmlns:a16="http://schemas.microsoft.com/office/drawing/2014/main" val="3309378247"/>
                    </a:ext>
                  </a:extLst>
                </a:gridCol>
              </a:tblGrid>
              <a:tr h="470218">
                <a:tc rowSpan="2"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u="none" kern="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Municipality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u="none" kern="100" dirty="0">
                          <a:effectLst/>
                          <a:latin typeface="+mn-lt"/>
                        </a:rPr>
                        <a:t>Hauler</a:t>
                      </a:r>
                      <a:endParaRPr lang="en-US" sz="1400" b="1" u="none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u="none" kern="100" dirty="0">
                          <a:effectLst/>
                          <a:latin typeface="+mn-lt"/>
                        </a:rPr>
                        <a:t>Annual Cost </a:t>
                      </a:r>
                      <a:endParaRPr lang="en-US" sz="1400" b="1" u="none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u="none" kern="100" dirty="0">
                          <a:effectLst/>
                          <a:latin typeface="+mn-lt"/>
                        </a:rPr>
                        <a:t>Pickups per Week</a:t>
                      </a:r>
                      <a:endParaRPr lang="en-US" sz="1400" b="1" u="none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52162"/>
                  </a:ext>
                </a:extLst>
              </a:tr>
              <a:tr h="470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u="none" kern="100" dirty="0">
                          <a:effectLst/>
                          <a:latin typeface="+mn-lt"/>
                        </a:rPr>
                        <a:t>Trash</a:t>
                      </a:r>
                      <a:endParaRPr lang="en-US" sz="1400" b="1" u="none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u="none" kern="100" dirty="0">
                          <a:effectLst/>
                          <a:latin typeface="+mn-lt"/>
                        </a:rPr>
                        <a:t>Recycling</a:t>
                      </a:r>
                      <a:endParaRPr lang="en-US" sz="1400" b="1" u="none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u="none" kern="100" dirty="0">
                          <a:effectLst/>
                          <a:latin typeface="+mn-lt"/>
                        </a:rPr>
                        <a:t>Leaf/Yard Waste</a:t>
                      </a:r>
                      <a:endParaRPr lang="en-US" sz="1400" b="1" u="none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u="none" kern="100" dirty="0">
                          <a:effectLst/>
                          <a:latin typeface="+mn-lt"/>
                        </a:rPr>
                        <a:t>Bulk</a:t>
                      </a:r>
                      <a:endParaRPr lang="en-US" sz="1400" b="1" u="none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03185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Northampton Township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Casella/ Whitetail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$575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 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4912073"/>
                  </a:ext>
                </a:extLst>
              </a:tr>
              <a:tr h="470218">
                <a:tc rowSpan="2"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Middletown Township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Waste </a:t>
                      </a:r>
                    </a:p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Management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$401</a:t>
                      </a:r>
                    </a:p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(current)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2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4457925"/>
                  </a:ext>
                </a:extLst>
              </a:tr>
              <a:tr h="470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$476 </a:t>
                      </a:r>
                    </a:p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(2025-29)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 (month)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4393141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Morrisville 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Republic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$425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2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Fall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905303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Yardley 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Republic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$420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2</a:t>
                      </a:r>
                      <a:endParaRPr lang="en-US" sz="14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Fall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7401625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Bristol </a:t>
                      </a:r>
                    </a:p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Township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b="1" kern="100" dirty="0">
                          <a:effectLst/>
                          <a:latin typeface="+mn-lt"/>
                        </a:rPr>
                        <a:t>Waste Management</a:t>
                      </a:r>
                      <a:endParaRPr lang="en-US" sz="14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$418 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 (month)</a:t>
                      </a:r>
                      <a:endParaRPr lang="en-US" sz="14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101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82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2586-B8D7-1A49-02C5-B9E09329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Zoned Township Contracted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6EE3C-4052-F081-9212-D65D7453E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/>
              <a:t>Township split into 2 or 3 zones</a:t>
            </a:r>
          </a:p>
          <a:p>
            <a:endParaRPr lang="en-US" sz="2000" dirty="0"/>
          </a:p>
          <a:p>
            <a:r>
              <a:rPr lang="en-US" sz="2000" dirty="0"/>
              <a:t>Each zone would have a contract allowing different companies to compete</a:t>
            </a:r>
          </a:p>
          <a:p>
            <a:endParaRPr lang="en-US" sz="2000" dirty="0"/>
          </a:p>
          <a:p>
            <a:r>
              <a:rPr lang="en-US" sz="2000" dirty="0"/>
              <a:t>Complexities - different pricing/different services in each zone, billing? </a:t>
            </a:r>
          </a:p>
        </p:txBody>
      </p:sp>
    </p:spTree>
    <p:extLst>
      <p:ext uri="{BB962C8B-B14F-4D97-AF65-F5344CB8AC3E}">
        <p14:creationId xmlns:p14="http://schemas.microsoft.com/office/powerpoint/2010/main" val="66408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5C6F-34B6-D65F-5DDA-8469A9AA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Township Negotiated Price with Each Hauler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ABD65-1149-18E6-0A12-3D2FECFD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The Township could also require that all haulers give price guarantees for a specific period and mandate a service level.  The Township recently did something similar when it created a list of approved sewer line inspectors.</a:t>
            </a:r>
          </a:p>
          <a:p>
            <a:endParaRPr lang="en-US" sz="2000" dirty="0"/>
          </a:p>
          <a:p>
            <a:r>
              <a:rPr lang="en-US" sz="2000" dirty="0"/>
              <a:t>Lacks most environmental and Township financial advantages of contracted hauling</a:t>
            </a:r>
          </a:p>
          <a:p>
            <a:endParaRPr lang="en-US" sz="2000" dirty="0"/>
          </a:p>
          <a:p>
            <a:r>
              <a:rPr lang="en-US" sz="2000" dirty="0"/>
              <a:t>No examples of use by municipalities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57911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1524</TotalTime>
  <Words>750</Words>
  <Application>Microsoft Office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Improving our Trash and Recycling Collection System</vt:lpstr>
      <vt:lpstr>Overview</vt:lpstr>
      <vt:lpstr>Current Practice – Individual Subscription</vt:lpstr>
      <vt:lpstr>Other Collection Options Examined </vt:lpstr>
      <vt:lpstr>Township Owned and Operated Collection</vt:lpstr>
      <vt:lpstr>Township Contracted Collection</vt:lpstr>
      <vt:lpstr>Neighboring Municipalities with Contracted Collection</vt:lpstr>
      <vt:lpstr>Zoned Township Contracted Collection</vt:lpstr>
      <vt:lpstr>Township Negotiated Price with Each Hauler</vt:lpstr>
      <vt:lpstr>EAC Recommendation:  RFP for Township Contracted Collection</vt:lpstr>
      <vt:lpstr>Advantages to the Environment</vt:lpstr>
      <vt:lpstr>PowerPoint Presentation</vt:lpstr>
      <vt:lpstr>Advantages to the Residents </vt:lpstr>
      <vt:lpstr>Township Financial Benefits 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Adjusting the Common Level Ratio to Reflect the Current Real Estate Market and Fully Fund Local Police Forces</dc:title>
  <dc:creator>John B. Lewis</dc:creator>
  <cp:lastModifiedBy>Katie McVan</cp:lastModifiedBy>
  <cp:revision>11</cp:revision>
  <dcterms:created xsi:type="dcterms:W3CDTF">2023-12-04T23:55:56Z</dcterms:created>
  <dcterms:modified xsi:type="dcterms:W3CDTF">2025-03-13T14:40:05Z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6ee81-2126-4203-8511-ebee33cbf2ea_Enabled">
    <vt:lpwstr>true</vt:lpwstr>
  </property>
  <property fmtid="{D5CDD505-2E9C-101B-9397-08002B2CF9AE}" pid="3" name="MSIP_Label_10d6ee81-2126-4203-8511-ebee33cbf2ea_SetDate">
    <vt:lpwstr>2023-12-05T00:00:24Z</vt:lpwstr>
  </property>
  <property fmtid="{D5CDD505-2E9C-101B-9397-08002B2CF9AE}" pid="4" name="MSIP_Label_10d6ee81-2126-4203-8511-ebee33cbf2ea_Method">
    <vt:lpwstr>Standard</vt:lpwstr>
  </property>
  <property fmtid="{D5CDD505-2E9C-101B-9397-08002B2CF9AE}" pid="5" name="MSIP_Label_10d6ee81-2126-4203-8511-ebee33cbf2ea_Name">
    <vt:lpwstr>General</vt:lpwstr>
  </property>
  <property fmtid="{D5CDD505-2E9C-101B-9397-08002B2CF9AE}" pid="6" name="MSIP_Label_10d6ee81-2126-4203-8511-ebee33cbf2ea_SiteId">
    <vt:lpwstr>47049324-c498-4be5-acf7-0154448a1107</vt:lpwstr>
  </property>
  <property fmtid="{D5CDD505-2E9C-101B-9397-08002B2CF9AE}" pid="7" name="MSIP_Label_10d6ee81-2126-4203-8511-ebee33cbf2ea_ActionId">
    <vt:lpwstr>3376f183-17dc-4346-bf19-4683400ea02d</vt:lpwstr>
  </property>
  <property fmtid="{D5CDD505-2E9C-101B-9397-08002B2CF9AE}" pid="8" name="MSIP_Label_10d6ee81-2126-4203-8511-ebee33cbf2ea_ContentBits">
    <vt:lpwstr>0</vt:lpwstr>
  </property>
</Properties>
</file>