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86" r:id="rId4"/>
    <p:sldId id="310" r:id="rId5"/>
    <p:sldId id="294" r:id="rId6"/>
    <p:sldId id="311" r:id="rId7"/>
    <p:sldId id="312" r:id="rId8"/>
    <p:sldId id="313" r:id="rId9"/>
    <p:sldId id="268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67712" autoAdjust="0"/>
  </p:normalViewPr>
  <p:slideViewPr>
    <p:cSldViewPr>
      <p:cViewPr varScale="1">
        <p:scale>
          <a:sx n="50" d="100"/>
          <a:sy n="50" d="100"/>
        </p:scale>
        <p:origin x="2136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83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3197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8476" cy="465137"/>
          </a:xfrm>
          <a:prstGeom prst="rect">
            <a:avLst/>
          </a:prstGeom>
        </p:spPr>
        <p:txBody>
          <a:bodyPr vert="horz" lIns="90644" tIns="45321" rIns="90644" bIns="45321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2"/>
            <a:ext cx="3038476" cy="465137"/>
          </a:xfrm>
          <a:prstGeom prst="rect">
            <a:avLst/>
          </a:prstGeom>
        </p:spPr>
        <p:txBody>
          <a:bodyPr vert="horz" lIns="90644" tIns="45321" rIns="90644" bIns="45321" rtlCol="0"/>
          <a:lstStyle>
            <a:lvl1pPr algn="r">
              <a:defRPr sz="1100"/>
            </a:lvl1pPr>
          </a:lstStyle>
          <a:p>
            <a:fld id="{565D00A2-9782-4834-95FE-534F0C2B03D5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6"/>
            <a:ext cx="3038476" cy="465137"/>
          </a:xfrm>
          <a:prstGeom prst="rect">
            <a:avLst/>
          </a:prstGeom>
        </p:spPr>
        <p:txBody>
          <a:bodyPr vert="horz" lIns="90644" tIns="45321" rIns="90644" bIns="45321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829676"/>
            <a:ext cx="3038476" cy="465137"/>
          </a:xfrm>
          <a:prstGeom prst="rect">
            <a:avLst/>
          </a:prstGeom>
        </p:spPr>
        <p:txBody>
          <a:bodyPr vert="horz" lIns="90644" tIns="45321" rIns="90644" bIns="45321" rtlCol="0" anchor="b"/>
          <a:lstStyle>
            <a:lvl1pPr algn="r">
              <a:defRPr sz="1100"/>
            </a:lvl1pPr>
          </a:lstStyle>
          <a:p>
            <a:fld id="{EF0A15F4-FEC4-4219-B686-63A3386CAB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7964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145" cy="465743"/>
          </a:xfrm>
          <a:prstGeom prst="rect">
            <a:avLst/>
          </a:prstGeom>
        </p:spPr>
        <p:txBody>
          <a:bodyPr vert="horz" lIns="87384" tIns="43693" rIns="87384" bIns="43693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1"/>
            <a:ext cx="3038145" cy="465743"/>
          </a:xfrm>
          <a:prstGeom prst="rect">
            <a:avLst/>
          </a:prstGeom>
        </p:spPr>
        <p:txBody>
          <a:bodyPr vert="horz" lIns="87384" tIns="43693" rIns="87384" bIns="43693" rtlCol="0"/>
          <a:lstStyle>
            <a:lvl1pPr algn="r">
              <a:defRPr sz="1100"/>
            </a:lvl1pPr>
          </a:lstStyle>
          <a:p>
            <a:fld id="{F264C440-358F-4CF4-8AA6-B81E671ABBF7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384" tIns="43693" rIns="87384" bIns="4369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47" y="4474509"/>
            <a:ext cx="5607712" cy="3659842"/>
          </a:xfrm>
          <a:prstGeom prst="rect">
            <a:avLst/>
          </a:prstGeom>
        </p:spPr>
        <p:txBody>
          <a:bodyPr vert="horz" lIns="87384" tIns="43693" rIns="87384" bIns="4369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30658"/>
            <a:ext cx="3038145" cy="465742"/>
          </a:xfrm>
          <a:prstGeom prst="rect">
            <a:avLst/>
          </a:prstGeom>
        </p:spPr>
        <p:txBody>
          <a:bodyPr vert="horz" lIns="87384" tIns="43693" rIns="87384" bIns="43693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30658"/>
            <a:ext cx="3038145" cy="465742"/>
          </a:xfrm>
          <a:prstGeom prst="rect">
            <a:avLst/>
          </a:prstGeom>
        </p:spPr>
        <p:txBody>
          <a:bodyPr vert="horz" lIns="87384" tIns="43693" rIns="87384" bIns="43693" rtlCol="0" anchor="b"/>
          <a:lstStyle>
            <a:lvl1pPr algn="r">
              <a:defRPr sz="1100"/>
            </a:lvl1pPr>
          </a:lstStyle>
          <a:p>
            <a:fld id="{A3B68186-EEC4-4771-97DF-51A7015F22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7542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41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179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78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C68558-1595-10E5-5106-A432B78374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E0E4F9B-A3C3-FEA5-5BBA-D4AE2C89C38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F940B20-092A-2528-F8F4-A3BA6DA975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574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322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ED482D-AEA7-5A41-9ECA-116676A81D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DE4D9A1-CB57-FF6D-01E7-129289D160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F90E84E-9FCC-D151-B8F7-9D5AF8845B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82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F4364F-8C57-02CE-BD08-44DB35151E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2AD506F-7B08-0A6E-1046-0D68B994B1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1304109-AB5B-1FC8-E457-CF04F7B887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9012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3AB746-8247-D94D-7625-C8DBD420A8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F5419B3-EAA7-A750-312C-1019CC5DDE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F8B68A2-12E3-6D33-ED2E-7EB574701D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123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139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1C4B-3E55-41AF-912B-EF4AD02C9EB5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D00D-09C6-432B-A711-98877A406F9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5060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1C4B-3E55-41AF-912B-EF4AD02C9EB5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D00D-09C6-432B-A711-98877A406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597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1C4B-3E55-41AF-912B-EF4AD02C9EB5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D00D-09C6-432B-A711-98877A406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034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1C4B-3E55-41AF-912B-EF4AD02C9EB5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D00D-09C6-432B-A711-98877A406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665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1C4B-3E55-41AF-912B-EF4AD02C9EB5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D00D-09C6-432B-A711-98877A406F9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410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1C4B-3E55-41AF-912B-EF4AD02C9EB5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D00D-09C6-432B-A711-98877A406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95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1C4B-3E55-41AF-912B-EF4AD02C9EB5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D00D-09C6-432B-A711-98877A406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1C4B-3E55-41AF-912B-EF4AD02C9EB5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D00D-09C6-432B-A711-98877A406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102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1C4B-3E55-41AF-912B-EF4AD02C9EB5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D00D-09C6-432B-A711-98877A406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082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A8E1C4B-3E55-41AF-912B-EF4AD02C9EB5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3AD00D-09C6-432B-A711-98877A406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137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1C4B-3E55-41AF-912B-EF4AD02C9EB5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D00D-09C6-432B-A711-98877A406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395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8E1C4B-3E55-41AF-912B-EF4AD02C9EB5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73AD00D-09C6-432B-A711-98877A406F9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1121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2210761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Lower Makefield Township</a:t>
            </a:r>
            <a:b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Board of Supervisors Meeting</a:t>
            </a:r>
            <a:b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April 2, 2025</a:t>
            </a:r>
            <a:br>
              <a:rPr lang="en-US" sz="73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91761"/>
            <a:ext cx="7772400" cy="2057400"/>
          </a:xfrm>
        </p:spPr>
        <p:txBody>
          <a:bodyPr>
            <a:normAutofit/>
          </a:bodyPr>
          <a:lstStyle/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 by: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Zelenkofske Axelrod LLC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527" y="5257800"/>
            <a:ext cx="19304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644" y="5430982"/>
            <a:ext cx="1219200" cy="115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33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 Makefield Township</a:t>
            </a:r>
            <a:b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Audit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Results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are expressing an unmodified opinion on the financial statements.</a:t>
            </a:r>
          </a:p>
          <a:p>
            <a:pPr lvl="2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financial statements are fairly presented, in all material respects, in accordance with accounting principles generally accepted in the United States of America.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Letter (SAS 115) over:</a:t>
            </a:r>
          </a:p>
          <a:p>
            <a:pPr lvl="2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 Reconciliations</a:t>
            </a:r>
          </a:p>
          <a:p>
            <a:pPr lvl="2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Reporting – Golf Fund</a:t>
            </a:r>
          </a:p>
          <a:p>
            <a:pPr lvl="1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1168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527" y="5410200"/>
            <a:ext cx="1930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644" y="5430982"/>
            <a:ext cx="1219200" cy="115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07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 Makefield Township</a:t>
            </a:r>
            <a:b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Audit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Results</a:t>
            </a:r>
          </a:p>
          <a:p>
            <a:pPr lvl="1"/>
            <a:r>
              <a:rPr lang="en-US" sz="2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Governmental Activities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Net Position</a:t>
            </a:r>
          </a:p>
          <a:p>
            <a:pPr lvl="2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Net Position of $100 million</a:t>
            </a:r>
          </a:p>
          <a:p>
            <a:pPr lvl="3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 investment in CA – $80.9 million</a:t>
            </a:r>
          </a:p>
          <a:p>
            <a:pPr lvl="3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Restricted - $7.0 million</a:t>
            </a:r>
          </a:p>
          <a:p>
            <a:pPr lvl="3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Unrestricted – $12.1 million</a:t>
            </a:r>
          </a:p>
          <a:p>
            <a:pPr lvl="2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$0.5 million decrease from the prior year</a:t>
            </a:r>
          </a:p>
          <a:p>
            <a:pPr lvl="2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Restricted Net Position is restricted for special revenue funds.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527" y="5410200"/>
            <a:ext cx="1930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644" y="5430982"/>
            <a:ext cx="1219200" cy="115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641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7C9299-15D6-2A9C-27CF-D3678A1EA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955D7-8E7B-AE68-5405-0F599C445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 Makefield Township</a:t>
            </a:r>
            <a:b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Audit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CE5EC-23CE-69C7-4071-061533923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Results</a:t>
            </a:r>
          </a:p>
          <a:p>
            <a:pPr lvl="1"/>
            <a:r>
              <a:rPr lang="en-US" sz="2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Business-Type Activities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Net Position</a:t>
            </a:r>
          </a:p>
          <a:p>
            <a:pPr lvl="2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Net Position of $17.5 million</a:t>
            </a:r>
          </a:p>
          <a:p>
            <a:pPr lvl="3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 investment in CA – $14.3 million</a:t>
            </a:r>
          </a:p>
          <a:p>
            <a:pPr lvl="3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Unrestricted – $3.2 million</a:t>
            </a:r>
          </a:p>
          <a:p>
            <a:pPr lvl="2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$2.8 million decrease from the prior year</a:t>
            </a:r>
          </a:p>
          <a:p>
            <a:pPr lvl="2"/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E14B4E-6933-F83A-8AA7-58BF870CC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527" y="5410200"/>
            <a:ext cx="1930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AACB0FD-A0B1-F229-217F-EB6574929D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644" y="5430982"/>
            <a:ext cx="1219200" cy="115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742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 Makefield Township</a:t>
            </a:r>
            <a:b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Audit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Fund  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Fund Balance of $3.6 million – decrease of $1.1 million</a:t>
            </a:r>
          </a:p>
          <a:p>
            <a:pPr lvl="2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Nonspendable - $63 thousand </a:t>
            </a:r>
          </a:p>
          <a:p>
            <a:pPr lvl="2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Unassigned - $3.6 million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Revenues were $14.6 million - $622 thousand over budget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Expenditures of $16.3 million - $200 thousand under budget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Excess of Revenues over Expenditures – ($1.7) million (Does not include $655K of Transfers In) </a:t>
            </a:r>
          </a:p>
          <a:p>
            <a:pPr lvl="1"/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527" y="5410200"/>
            <a:ext cx="1930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644" y="5430982"/>
            <a:ext cx="1219200" cy="115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373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86CD24-0886-CBD1-F2E2-898DEF8DE6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E3A26-4F28-4F64-4BD3-CF9E6739E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 Makefield Township</a:t>
            </a:r>
            <a:b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Audit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EDFDB-0CE5-1DEA-732D-639B56909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Sewer Fund  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Net Position of $3.3 million</a:t>
            </a:r>
          </a:p>
          <a:p>
            <a:pPr lvl="2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Unassigned - $3.3 million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in Net Position </a:t>
            </a:r>
          </a:p>
          <a:p>
            <a:pPr lvl="2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 of $2.3 million</a:t>
            </a:r>
          </a:p>
          <a:p>
            <a:pPr lvl="2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Revenues of $300 thousand</a:t>
            </a:r>
          </a:p>
          <a:p>
            <a:pPr lvl="2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Expenses of $2.6 million</a:t>
            </a:r>
          </a:p>
          <a:p>
            <a:pPr lvl="2"/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BA2A31-4851-BA1F-3FCE-3925C6C22C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527" y="5410200"/>
            <a:ext cx="1930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8D0DE81-7479-C0E6-CC03-4D0ECE98260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644" y="5430982"/>
            <a:ext cx="1219200" cy="115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277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B69A5E-DC29-D279-D9EE-0038082DB6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50486-F40D-84AD-3306-03CE683C9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 Makefield Township</a:t>
            </a:r>
            <a:b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Audit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80DB9-C899-7D24-4EDA-1E8E3BF10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Pool Fund  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Net Position of $361 thousand</a:t>
            </a:r>
          </a:p>
          <a:p>
            <a:pPr lvl="2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 Investment in Capital Assets - $753 thousand</a:t>
            </a:r>
          </a:p>
          <a:p>
            <a:pPr lvl="2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Unassigned – ($392) thousand 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in Net Position </a:t>
            </a:r>
          </a:p>
          <a:p>
            <a:pPr lvl="2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 of $425 thousand</a:t>
            </a:r>
          </a:p>
          <a:p>
            <a:pPr lvl="2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Revenues of $1.1 million</a:t>
            </a:r>
          </a:p>
          <a:p>
            <a:pPr lvl="2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Expenses of $1.5 million (Includes Depreciation Expense)</a:t>
            </a:r>
          </a:p>
          <a:p>
            <a:pPr lvl="2"/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36F31B-2501-85CD-D945-C6E6B54C4E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527" y="5410200"/>
            <a:ext cx="1930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C557DA7-DEBF-07EC-A647-B3C3B61D73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644" y="5430982"/>
            <a:ext cx="1219200" cy="115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182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B02669-CBE4-680E-43CB-4FF21C0773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C202F-3950-A632-DB10-66DE5CB6A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 Makefield Township</a:t>
            </a:r>
            <a:b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Audit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98BB3-CF1F-86A6-67ED-14FAFA80E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Golf Course Fund  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Net Position of </a:t>
            </a:r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$13.8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million</a:t>
            </a:r>
          </a:p>
          <a:p>
            <a:pPr lvl="2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 Investment in Capital Assets - $13.5 million</a:t>
            </a:r>
          </a:p>
          <a:p>
            <a:pPr lvl="2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Unassigned – $231 thousand 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in Net Position </a:t>
            </a:r>
          </a:p>
          <a:p>
            <a:pPr lvl="2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 of $73 thousand</a:t>
            </a:r>
          </a:p>
          <a:p>
            <a:pPr lvl="2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Revenues of $4.1 million</a:t>
            </a:r>
          </a:p>
          <a:p>
            <a:pPr lvl="2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Expenses and Transfers of $4.1 million</a:t>
            </a:r>
          </a:p>
          <a:p>
            <a:pPr lvl="2"/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A92239-29CA-8726-8EF1-EF3B02410C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527" y="5410200"/>
            <a:ext cx="1930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C2506F2-4A6B-EC3C-1791-21AF64BB25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644" y="5430982"/>
            <a:ext cx="1219200" cy="115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289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en-US" sz="7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feel free to contact us if you have any further questions.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527" y="5410200"/>
            <a:ext cx="1930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644" y="5430982"/>
            <a:ext cx="1219200" cy="115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84021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4443</TotalTime>
  <Words>426</Words>
  <Application>Microsoft Office PowerPoint</Application>
  <PresentationFormat>On-screen Show (4:3)</PresentationFormat>
  <Paragraphs>73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Retrospect</vt:lpstr>
      <vt:lpstr>Lower Makefield Township  Board of Supervisors Meeting  April 2, 2025 </vt:lpstr>
      <vt:lpstr>Lower Makefield Township 2023 Audit</vt:lpstr>
      <vt:lpstr>Lower Makefield Township 2023 Audit</vt:lpstr>
      <vt:lpstr>Lower Makefield Township 2023 Audit</vt:lpstr>
      <vt:lpstr>Lower Makefield Township 2023 Audit</vt:lpstr>
      <vt:lpstr>Lower Makefield Township 2023 Audit</vt:lpstr>
      <vt:lpstr>Lower Makefield Township 2023 Audit</vt:lpstr>
      <vt:lpstr>Lower Makefield Township 2023 Audit</vt:lpstr>
      <vt:lpstr>Questions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Zelenkofske Axelrod LLC</dc:title>
  <dc:creator>Kim Stank</dc:creator>
  <cp:lastModifiedBy>Katie McVan</cp:lastModifiedBy>
  <cp:revision>208</cp:revision>
  <cp:lastPrinted>2025-04-02T18:32:48Z</cp:lastPrinted>
  <dcterms:created xsi:type="dcterms:W3CDTF">2015-08-31T14:25:01Z</dcterms:created>
  <dcterms:modified xsi:type="dcterms:W3CDTF">2025-04-03T18:17:02Z</dcterms:modified>
</cp:coreProperties>
</file>