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5" r:id="rId1"/>
  </p:sldMasterIdLst>
  <p:notesMasterIdLst>
    <p:notesMasterId r:id="rId9"/>
  </p:notesMasterIdLst>
  <p:handoutMasterIdLst>
    <p:handoutMasterId r:id="rId10"/>
  </p:handoutMasterIdLst>
  <p:sldIdLst>
    <p:sldId id="290" r:id="rId2"/>
    <p:sldId id="283" r:id="rId3"/>
    <p:sldId id="284" r:id="rId4"/>
    <p:sldId id="285" r:id="rId5"/>
    <p:sldId id="286" r:id="rId6"/>
    <p:sldId id="288" r:id="rId7"/>
    <p:sldId id="289" r:id="rId8"/>
  </p:sldIdLst>
  <p:sldSz cx="12192000" cy="6858000"/>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ga Bhandary" initials="MB" lastIdx="5" clrIdx="0">
    <p:extLst>
      <p:ext uri="{19B8F6BF-5375-455C-9EA6-DF929625EA0E}">
        <p15:presenceInfo xmlns:p15="http://schemas.microsoft.com/office/powerpoint/2012/main" userId="S-1-5-21-1229272821-1202660629-725345543-616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2421"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027" y="1"/>
            <a:ext cx="2972421" cy="466725"/>
          </a:xfrm>
          <a:prstGeom prst="rect">
            <a:avLst/>
          </a:prstGeom>
        </p:spPr>
        <p:txBody>
          <a:bodyPr vert="horz" lIns="91440" tIns="45720" rIns="91440" bIns="45720" rtlCol="0"/>
          <a:lstStyle>
            <a:lvl1pPr algn="r">
              <a:defRPr sz="1200"/>
            </a:lvl1pPr>
          </a:lstStyle>
          <a:p>
            <a:fld id="{103004AE-A0D1-4C67-9466-56823CA0A7C1}" type="datetimeFigureOut">
              <a:rPr lang="en-US" smtClean="0"/>
              <a:t>11/12/2025</a:t>
            </a:fld>
            <a:endParaRPr lang="en-US"/>
          </a:p>
        </p:txBody>
      </p:sp>
      <p:sp>
        <p:nvSpPr>
          <p:cNvPr id="4" name="Footer Placeholder 3"/>
          <p:cNvSpPr>
            <a:spLocks noGrp="1"/>
          </p:cNvSpPr>
          <p:nvPr>
            <p:ph type="ftr" sz="quarter" idx="2"/>
          </p:nvPr>
        </p:nvSpPr>
        <p:spPr>
          <a:xfrm>
            <a:off x="1" y="8829676"/>
            <a:ext cx="2972421"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027" y="8829676"/>
            <a:ext cx="2972421" cy="466725"/>
          </a:xfrm>
          <a:prstGeom prst="rect">
            <a:avLst/>
          </a:prstGeom>
        </p:spPr>
        <p:txBody>
          <a:bodyPr vert="horz" lIns="91440" tIns="45720" rIns="91440" bIns="45720" rtlCol="0" anchor="b"/>
          <a:lstStyle>
            <a:lvl1pPr algn="r">
              <a:defRPr sz="1200"/>
            </a:lvl1pPr>
          </a:lstStyle>
          <a:p>
            <a:fld id="{A42C95FE-A7E4-480C-90A2-952CDC9CFFDA}" type="slidenum">
              <a:rPr lang="en-US" smtClean="0"/>
              <a:t>‹#›</a:t>
            </a:fld>
            <a:endParaRPr lang="en-US"/>
          </a:p>
        </p:txBody>
      </p:sp>
    </p:spTree>
    <p:extLst>
      <p:ext uri="{BB962C8B-B14F-4D97-AF65-F5344CB8AC3E}">
        <p14:creationId xmlns:p14="http://schemas.microsoft.com/office/powerpoint/2010/main" val="10976438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2421"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027" y="1"/>
            <a:ext cx="2972421" cy="466725"/>
          </a:xfrm>
          <a:prstGeom prst="rect">
            <a:avLst/>
          </a:prstGeom>
        </p:spPr>
        <p:txBody>
          <a:bodyPr vert="horz" lIns="91440" tIns="45720" rIns="91440" bIns="45720" rtlCol="0"/>
          <a:lstStyle>
            <a:lvl1pPr algn="r">
              <a:defRPr sz="1200"/>
            </a:lvl1pPr>
          </a:lstStyle>
          <a:p>
            <a:fld id="{2383A9E8-A88D-4508-9D01-9A81B4FDC8DE}" type="datetimeFigureOut">
              <a:rPr lang="en-US" smtClean="0"/>
              <a:t>11/12/2025</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6421" y="4473576"/>
            <a:ext cx="5485158"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676"/>
            <a:ext cx="2972421"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027" y="8829676"/>
            <a:ext cx="2972421" cy="466725"/>
          </a:xfrm>
          <a:prstGeom prst="rect">
            <a:avLst/>
          </a:prstGeom>
        </p:spPr>
        <p:txBody>
          <a:bodyPr vert="horz" lIns="91440" tIns="45720" rIns="91440" bIns="45720" rtlCol="0" anchor="b"/>
          <a:lstStyle>
            <a:lvl1pPr algn="r">
              <a:defRPr sz="1200"/>
            </a:lvl1pPr>
          </a:lstStyle>
          <a:p>
            <a:fld id="{AD6317C5-BC66-406D-98B9-F85BC532FAA3}" type="slidenum">
              <a:rPr lang="en-US" smtClean="0"/>
              <a:t>‹#›</a:t>
            </a:fld>
            <a:endParaRPr lang="en-US"/>
          </a:p>
        </p:txBody>
      </p:sp>
    </p:spTree>
    <p:extLst>
      <p:ext uri="{BB962C8B-B14F-4D97-AF65-F5344CB8AC3E}">
        <p14:creationId xmlns:p14="http://schemas.microsoft.com/office/powerpoint/2010/main" val="5069657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D6317C5-BC66-406D-98B9-F85BC532FAA3}" type="slidenum">
              <a:rPr lang="en-US" smtClean="0"/>
              <a:t>2</a:t>
            </a:fld>
            <a:endParaRPr lang="en-US"/>
          </a:p>
        </p:txBody>
      </p:sp>
    </p:spTree>
    <p:extLst>
      <p:ext uri="{BB962C8B-B14F-4D97-AF65-F5344CB8AC3E}">
        <p14:creationId xmlns:p14="http://schemas.microsoft.com/office/powerpoint/2010/main" val="3611251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970430-19CD-A7C3-CFE3-4E94C30027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70A22B-1DE7-3F1F-6317-B3CC959E58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1E7E23-76F9-BFA5-6AF8-11A638B753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F3668C-8C94-21D3-1987-83501DD927C3}"/>
              </a:ext>
            </a:extLst>
          </p:cNvPr>
          <p:cNvSpPr>
            <a:spLocks noGrp="1"/>
          </p:cNvSpPr>
          <p:nvPr>
            <p:ph type="sldNum" sz="quarter" idx="5"/>
          </p:nvPr>
        </p:nvSpPr>
        <p:spPr/>
        <p:txBody>
          <a:bodyPr/>
          <a:lstStyle/>
          <a:p>
            <a:fld id="{AD6317C5-BC66-406D-98B9-F85BC532FAA3}" type="slidenum">
              <a:rPr lang="en-US" smtClean="0"/>
              <a:t>3</a:t>
            </a:fld>
            <a:endParaRPr lang="en-US"/>
          </a:p>
        </p:txBody>
      </p:sp>
    </p:spTree>
    <p:extLst>
      <p:ext uri="{BB962C8B-B14F-4D97-AF65-F5344CB8AC3E}">
        <p14:creationId xmlns:p14="http://schemas.microsoft.com/office/powerpoint/2010/main" val="25455741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95CD33-E366-8440-E2CB-DE04428615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D69EAF-F273-5128-7CCB-A82020E955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3CB5C9-9A05-222C-600C-0420E7600C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679ABA-5245-1987-86F7-1B24D3C9F2E7}"/>
              </a:ext>
            </a:extLst>
          </p:cNvPr>
          <p:cNvSpPr>
            <a:spLocks noGrp="1"/>
          </p:cNvSpPr>
          <p:nvPr>
            <p:ph type="sldNum" sz="quarter" idx="5"/>
          </p:nvPr>
        </p:nvSpPr>
        <p:spPr/>
        <p:txBody>
          <a:bodyPr/>
          <a:lstStyle/>
          <a:p>
            <a:fld id="{AD6317C5-BC66-406D-98B9-F85BC532FAA3}" type="slidenum">
              <a:rPr lang="en-US" smtClean="0"/>
              <a:t>4</a:t>
            </a:fld>
            <a:endParaRPr lang="en-US"/>
          </a:p>
        </p:txBody>
      </p:sp>
    </p:spTree>
    <p:extLst>
      <p:ext uri="{BB962C8B-B14F-4D97-AF65-F5344CB8AC3E}">
        <p14:creationId xmlns:p14="http://schemas.microsoft.com/office/powerpoint/2010/main" val="10268380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0F537-05C7-EC12-F140-00981E4124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C49B37-82B6-50FF-F369-D37CC9A58B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322B93-6F51-6FE9-B0DE-6F1FB1139C9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E9B92E-82FF-D57A-8B47-1DC084AD51E3}"/>
              </a:ext>
            </a:extLst>
          </p:cNvPr>
          <p:cNvSpPr>
            <a:spLocks noGrp="1"/>
          </p:cNvSpPr>
          <p:nvPr>
            <p:ph type="sldNum" sz="quarter" idx="5"/>
          </p:nvPr>
        </p:nvSpPr>
        <p:spPr/>
        <p:txBody>
          <a:bodyPr/>
          <a:lstStyle/>
          <a:p>
            <a:fld id="{AD6317C5-BC66-406D-98B9-F85BC532FAA3}" type="slidenum">
              <a:rPr lang="en-US" smtClean="0"/>
              <a:t>5</a:t>
            </a:fld>
            <a:endParaRPr lang="en-US"/>
          </a:p>
        </p:txBody>
      </p:sp>
    </p:spTree>
    <p:extLst>
      <p:ext uri="{BB962C8B-B14F-4D97-AF65-F5344CB8AC3E}">
        <p14:creationId xmlns:p14="http://schemas.microsoft.com/office/powerpoint/2010/main" val="13119931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C41C0F-08E1-B0B5-DB0A-7317749721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BD3BD8-1E22-0CE9-EC3E-17E61EB33C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33A874-1CE5-0C87-1E61-5382A40BCB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31E2A6-3C57-3209-61A2-6A4BF70011A3}"/>
              </a:ext>
            </a:extLst>
          </p:cNvPr>
          <p:cNvSpPr>
            <a:spLocks noGrp="1"/>
          </p:cNvSpPr>
          <p:nvPr>
            <p:ph type="sldNum" sz="quarter" idx="5"/>
          </p:nvPr>
        </p:nvSpPr>
        <p:spPr/>
        <p:txBody>
          <a:bodyPr/>
          <a:lstStyle/>
          <a:p>
            <a:fld id="{AD6317C5-BC66-406D-98B9-F85BC532FAA3}" type="slidenum">
              <a:rPr lang="en-US" smtClean="0"/>
              <a:t>6</a:t>
            </a:fld>
            <a:endParaRPr lang="en-US"/>
          </a:p>
        </p:txBody>
      </p:sp>
    </p:spTree>
    <p:extLst>
      <p:ext uri="{BB962C8B-B14F-4D97-AF65-F5344CB8AC3E}">
        <p14:creationId xmlns:p14="http://schemas.microsoft.com/office/powerpoint/2010/main" val="17763325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0E978-D2E3-575A-2D16-FC0DFF4477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B795EA-8DE9-1AB8-EB23-03CF42DAD2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9928FB-FD27-1E82-66C0-DBD4F249B4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2902DD-2E4B-0E86-ACF4-7E75497E6D98}"/>
              </a:ext>
            </a:extLst>
          </p:cNvPr>
          <p:cNvSpPr>
            <a:spLocks noGrp="1"/>
          </p:cNvSpPr>
          <p:nvPr>
            <p:ph type="sldNum" sz="quarter" idx="5"/>
          </p:nvPr>
        </p:nvSpPr>
        <p:spPr/>
        <p:txBody>
          <a:bodyPr/>
          <a:lstStyle/>
          <a:p>
            <a:fld id="{AD6317C5-BC66-406D-98B9-F85BC532FAA3}" type="slidenum">
              <a:rPr lang="en-US" smtClean="0"/>
              <a:t>7</a:t>
            </a:fld>
            <a:endParaRPr lang="en-US"/>
          </a:p>
        </p:txBody>
      </p:sp>
    </p:spTree>
    <p:extLst>
      <p:ext uri="{BB962C8B-B14F-4D97-AF65-F5344CB8AC3E}">
        <p14:creationId xmlns:p14="http://schemas.microsoft.com/office/powerpoint/2010/main" val="24255526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7DE6118-2437-4B30-8E3C-4D2BE6020583}" type="datetimeFigureOut">
              <a:rPr lang="en-US" smtClean="0"/>
              <a:pPr/>
              <a:t>11/12/2025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531812" y="4529540"/>
            <a:ext cx="779767" cy="365125"/>
          </a:xfrm>
        </p:spPr>
        <p:txBody>
          <a:bodyPr/>
          <a:lstStyle/>
          <a:p>
            <a:fld id="{69E57DC2-970A-4B3E-BB1C-7A09969E49DF}" type="slidenum">
              <a:rPr lang="en-US" smtClean="0"/>
              <a:pPr/>
              <a:t>‹#›</a:t>
            </a:fld>
            <a:endParaRPr lang="en-US"/>
          </a:p>
        </p:txBody>
      </p:sp>
    </p:spTree>
    <p:extLst>
      <p:ext uri="{BB962C8B-B14F-4D97-AF65-F5344CB8AC3E}">
        <p14:creationId xmlns:p14="http://schemas.microsoft.com/office/powerpoint/2010/main" val="3299208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DE6118-2437-4B30-8E3C-4D2BE6020583}" type="datetimeFigureOut">
              <a:rPr lang="en-US" smtClean="0"/>
              <a:pPr/>
              <a:t>11/12/2025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9E57DC2-970A-4B3E-BB1C-7A09969E49DF}" type="slidenum">
              <a:rPr lang="en-US" smtClean="0"/>
              <a:pPr/>
              <a:t>‹#›</a:t>
            </a:fld>
            <a:endParaRPr lang="en-US"/>
          </a:p>
        </p:txBody>
      </p:sp>
    </p:spTree>
    <p:extLst>
      <p:ext uri="{BB962C8B-B14F-4D97-AF65-F5344CB8AC3E}">
        <p14:creationId xmlns:p14="http://schemas.microsoft.com/office/powerpoint/2010/main" val="436856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DE6118-2437-4B30-8E3C-4D2BE6020583}" type="datetimeFigureOut">
              <a:rPr lang="en-US" smtClean="0"/>
              <a:pPr/>
              <a:t>11/12/2025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9E57DC2-970A-4B3E-BB1C-7A09969E49DF}"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Tree>
    <p:extLst>
      <p:ext uri="{BB962C8B-B14F-4D97-AF65-F5344CB8AC3E}">
        <p14:creationId xmlns:p14="http://schemas.microsoft.com/office/powerpoint/2010/main" val="14934661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11/12/2025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E57DC2-970A-4B3E-BB1C-7A09969E49DF}" type="slidenum">
              <a:rPr lang="en-US" smtClean="0"/>
              <a:pPr/>
              <a:t>‹#›</a:t>
            </a:fld>
            <a:endParaRPr lang="en-US"/>
          </a:p>
        </p:txBody>
      </p:sp>
    </p:spTree>
    <p:extLst>
      <p:ext uri="{BB962C8B-B14F-4D97-AF65-F5344CB8AC3E}">
        <p14:creationId xmlns:p14="http://schemas.microsoft.com/office/powerpoint/2010/main" val="29151929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11/12/2025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E57DC2-970A-4B3E-BB1C-7A09969E49DF}"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Tree>
    <p:extLst>
      <p:ext uri="{BB962C8B-B14F-4D97-AF65-F5344CB8AC3E}">
        <p14:creationId xmlns:p14="http://schemas.microsoft.com/office/powerpoint/2010/main" val="19913575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11/12/2025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E57DC2-970A-4B3E-BB1C-7A09969E49DF}" type="slidenum">
              <a:rPr lang="en-US" smtClean="0"/>
              <a:pPr/>
              <a:t>‹#›</a:t>
            </a:fld>
            <a:endParaRPr lang="en-US"/>
          </a:p>
        </p:txBody>
      </p:sp>
    </p:spTree>
    <p:extLst>
      <p:ext uri="{BB962C8B-B14F-4D97-AF65-F5344CB8AC3E}">
        <p14:creationId xmlns:p14="http://schemas.microsoft.com/office/powerpoint/2010/main" val="3947612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DE6118-2437-4B30-8E3C-4D2BE6020583}"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a:p>
        </p:txBody>
      </p:sp>
    </p:spTree>
    <p:extLst>
      <p:ext uri="{BB962C8B-B14F-4D97-AF65-F5344CB8AC3E}">
        <p14:creationId xmlns:p14="http://schemas.microsoft.com/office/powerpoint/2010/main" val="17330880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DE6118-2437-4B30-8E3C-4D2BE6020583}"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a:p>
        </p:txBody>
      </p:sp>
    </p:spTree>
    <p:extLst>
      <p:ext uri="{BB962C8B-B14F-4D97-AF65-F5344CB8AC3E}">
        <p14:creationId xmlns:p14="http://schemas.microsoft.com/office/powerpoint/2010/main" val="503034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DE6118-2437-4B30-8E3C-4D2BE6020583}"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a:p>
        </p:txBody>
      </p:sp>
    </p:spTree>
    <p:extLst>
      <p:ext uri="{BB962C8B-B14F-4D97-AF65-F5344CB8AC3E}">
        <p14:creationId xmlns:p14="http://schemas.microsoft.com/office/powerpoint/2010/main" val="56361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DE6118-2437-4B30-8E3C-4D2BE6020583}" type="datetimeFigureOut">
              <a:rPr lang="en-US" smtClean="0"/>
              <a:pPr/>
              <a:t>11/12/2025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9E57DC2-970A-4B3E-BB1C-7A09969E49DF}" type="slidenum">
              <a:rPr lang="en-US" smtClean="0"/>
              <a:pPr/>
              <a:t>‹#›</a:t>
            </a:fld>
            <a:endParaRPr lang="en-US"/>
          </a:p>
        </p:txBody>
      </p:sp>
    </p:spTree>
    <p:extLst>
      <p:ext uri="{BB962C8B-B14F-4D97-AF65-F5344CB8AC3E}">
        <p14:creationId xmlns:p14="http://schemas.microsoft.com/office/powerpoint/2010/main" val="2028240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7DE6118-2437-4B30-8E3C-4D2BE6020583}" type="datetimeFigureOut">
              <a:rPr lang="en-US" smtClean="0"/>
              <a:t>11/12/2025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9E57DC2-970A-4B3E-BB1C-7A09969E49DF}" type="slidenum">
              <a:rPr lang="en-US" smtClean="0"/>
              <a:t>‹#›</a:t>
            </a:fld>
            <a:endParaRPr lang="en-US"/>
          </a:p>
        </p:txBody>
      </p:sp>
    </p:spTree>
    <p:extLst>
      <p:ext uri="{BB962C8B-B14F-4D97-AF65-F5344CB8AC3E}">
        <p14:creationId xmlns:p14="http://schemas.microsoft.com/office/powerpoint/2010/main" val="2734383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7DE6118-2437-4B30-8E3C-4D2BE6020583}" type="datetimeFigureOut">
              <a:rPr lang="en-US" smtClean="0"/>
              <a:t>11/12/2025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9E57DC2-970A-4B3E-BB1C-7A09969E49DF}" type="slidenum">
              <a:rPr lang="en-US" smtClean="0"/>
              <a:t>‹#›</a:t>
            </a:fld>
            <a:endParaRPr lang="en-US"/>
          </a:p>
        </p:txBody>
      </p:sp>
    </p:spTree>
    <p:extLst>
      <p:ext uri="{BB962C8B-B14F-4D97-AF65-F5344CB8AC3E}">
        <p14:creationId xmlns:p14="http://schemas.microsoft.com/office/powerpoint/2010/main" val="3770346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7DE6118-2437-4B30-8E3C-4D2BE6020583}" type="datetimeFigureOut">
              <a:rPr lang="en-US" smtClean="0"/>
              <a:t>11/12/2025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9E57DC2-970A-4B3E-BB1C-7A09969E49DF}" type="slidenum">
              <a:rPr lang="en-US" smtClean="0"/>
              <a:t>‹#›</a:t>
            </a:fld>
            <a:endParaRPr lang="en-US"/>
          </a:p>
        </p:txBody>
      </p:sp>
    </p:spTree>
    <p:extLst>
      <p:ext uri="{BB962C8B-B14F-4D97-AF65-F5344CB8AC3E}">
        <p14:creationId xmlns:p14="http://schemas.microsoft.com/office/powerpoint/2010/main" val="3545232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11/12/2025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9E57DC2-970A-4B3E-BB1C-7A09969E49DF}" type="slidenum">
              <a:rPr lang="en-US" smtClean="0"/>
              <a:t>‹#›</a:t>
            </a:fld>
            <a:endParaRPr lang="en-US"/>
          </a:p>
        </p:txBody>
      </p:sp>
    </p:spTree>
    <p:extLst>
      <p:ext uri="{BB962C8B-B14F-4D97-AF65-F5344CB8AC3E}">
        <p14:creationId xmlns:p14="http://schemas.microsoft.com/office/powerpoint/2010/main" val="2624167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11/12/2025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a:p>
        </p:txBody>
      </p:sp>
    </p:spTree>
    <p:extLst>
      <p:ext uri="{BB962C8B-B14F-4D97-AF65-F5344CB8AC3E}">
        <p14:creationId xmlns:p14="http://schemas.microsoft.com/office/powerpoint/2010/main" val="2433148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11/12/2025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9E57DC2-970A-4B3E-BB1C-7A09969E49DF}" type="slidenum">
              <a:rPr lang="en-US" smtClean="0"/>
              <a:pPr/>
              <a:t>‹#›</a:t>
            </a:fld>
            <a:endParaRPr lang="en-US"/>
          </a:p>
        </p:txBody>
      </p:sp>
    </p:spTree>
    <p:extLst>
      <p:ext uri="{BB962C8B-B14F-4D97-AF65-F5344CB8AC3E}">
        <p14:creationId xmlns:p14="http://schemas.microsoft.com/office/powerpoint/2010/main" val="3751577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US"/>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US"/>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US"/>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US"/>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US"/>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US"/>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US"/>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US"/>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US"/>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US"/>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US"/>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US"/>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US"/>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US"/>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US"/>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US"/>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US"/>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US"/>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US"/>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US"/>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US"/>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US"/>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US"/>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US"/>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7DE6118-2437-4B30-8E3C-4D2BE6020583}" type="datetimeFigureOut">
              <a:rPr lang="en-US" smtClean="0"/>
              <a:pPr/>
              <a:t>11/12/2025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9E57DC2-970A-4B3E-BB1C-7A09969E49DF}" type="slidenum">
              <a:rPr lang="en-US" smtClean="0"/>
              <a:pPr/>
              <a:t>‹#›</a:t>
            </a:fld>
            <a:endParaRPr lang="en-US"/>
          </a:p>
        </p:txBody>
      </p:sp>
    </p:spTree>
    <p:extLst>
      <p:ext uri="{BB962C8B-B14F-4D97-AF65-F5344CB8AC3E}">
        <p14:creationId xmlns:p14="http://schemas.microsoft.com/office/powerpoint/2010/main" val="3591425343"/>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 id="2147483750" r:id="rId15"/>
    <p:sldLayoutId id="214748375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692209D-B607-46C3-8560-07AF722916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4874638-CF15-4908-BC4B-4908744D0B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4639734" cy="6858000"/>
          </a:xfrm>
          <a:prstGeom prst="rect">
            <a:avLst/>
          </a:prstGeom>
          <a:solidFill>
            <a:schemeClr val="tx2">
              <a:lumMod val="50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2FBACC94-0FEF-31F7-6BCC-6B22605C5D64}"/>
              </a:ext>
            </a:extLst>
          </p:cNvPr>
          <p:cNvSpPr>
            <a:spLocks noGrp="1"/>
          </p:cNvSpPr>
          <p:nvPr>
            <p:ph type="ctrTitle"/>
          </p:nvPr>
        </p:nvSpPr>
        <p:spPr>
          <a:xfrm>
            <a:off x="540279" y="967417"/>
            <a:ext cx="3778870" cy="3943250"/>
          </a:xfrm>
        </p:spPr>
        <p:txBody>
          <a:bodyPr>
            <a:normAutofit/>
          </a:bodyPr>
          <a:lstStyle/>
          <a:p>
            <a:r>
              <a:rPr lang="en-US" sz="4000">
                <a:solidFill>
                  <a:srgbClr val="FEFFFF"/>
                </a:solidFill>
              </a:rPr>
              <a:t>2026 and Beyond Decisions to be Made</a:t>
            </a:r>
          </a:p>
        </p:txBody>
      </p:sp>
      <p:sp>
        <p:nvSpPr>
          <p:cNvPr id="13" name="Freeform 5">
            <a:extLst>
              <a:ext uri="{FF2B5EF4-FFF2-40B4-BE49-F238E27FC236}">
                <a16:creationId xmlns:a16="http://schemas.microsoft.com/office/drawing/2014/main" id="{5F1B8348-CD6E-4561-A704-C232D9A267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5033007"/>
            <a:ext cx="5404022" cy="857047"/>
          </a:xfrm>
          <a:custGeom>
            <a:avLst/>
            <a:gdLst>
              <a:gd name="T0" fmla="*/ 1114 w 1117"/>
              <a:gd name="T1" fmla="*/ 77 h 163"/>
              <a:gd name="T2" fmla="*/ 1040 w 1117"/>
              <a:gd name="T3" fmla="*/ 3 h 163"/>
              <a:gd name="T4" fmla="*/ 1039 w 1117"/>
              <a:gd name="T5" fmla="*/ 2 h 163"/>
              <a:gd name="T6" fmla="*/ 1034 w 1117"/>
              <a:gd name="T7" fmla="*/ 0 h 163"/>
              <a:gd name="T8" fmla="*/ 578 w 1117"/>
              <a:gd name="T9" fmla="*/ 0 h 163"/>
              <a:gd name="T10" fmla="*/ 562 w 1117"/>
              <a:gd name="T11" fmla="*/ 0 h 163"/>
              <a:gd name="T12" fmla="*/ 440 w 1117"/>
              <a:gd name="T13" fmla="*/ 0 h 163"/>
              <a:gd name="T14" fmla="*/ 106 w 1117"/>
              <a:gd name="T15" fmla="*/ 0 h 163"/>
              <a:gd name="T16" fmla="*/ 0 w 1117"/>
              <a:gd name="T17" fmla="*/ 0 h 163"/>
              <a:gd name="T18" fmla="*/ 0 w 1117"/>
              <a:gd name="T19" fmla="*/ 163 h 163"/>
              <a:gd name="T20" fmla="*/ 106 w 1117"/>
              <a:gd name="T21" fmla="*/ 163 h 163"/>
              <a:gd name="T22" fmla="*/ 440 w 1117"/>
              <a:gd name="T23" fmla="*/ 163 h 163"/>
              <a:gd name="T24" fmla="*/ 562 w 1117"/>
              <a:gd name="T25" fmla="*/ 163 h 163"/>
              <a:gd name="T26" fmla="*/ 578 w 1117"/>
              <a:gd name="T27" fmla="*/ 163 h 163"/>
              <a:gd name="T28" fmla="*/ 1034 w 1117"/>
              <a:gd name="T29" fmla="*/ 163 h 163"/>
              <a:gd name="T30" fmla="*/ 1039 w 1117"/>
              <a:gd name="T31" fmla="*/ 161 h 163"/>
              <a:gd name="T32" fmla="*/ 1040 w 1117"/>
              <a:gd name="T33" fmla="*/ 160 h 163"/>
              <a:gd name="T34" fmla="*/ 1114 w 1117"/>
              <a:gd name="T35" fmla="*/ 86 h 163"/>
              <a:gd name="T36" fmla="*/ 1114 w 1117"/>
              <a:gd name="T37" fmla="*/ 7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17" h="163">
                <a:moveTo>
                  <a:pt x="1114" y="77"/>
                </a:moveTo>
                <a:cubicBezTo>
                  <a:pt x="1040" y="3"/>
                  <a:pt x="1040" y="3"/>
                  <a:pt x="1040" y="3"/>
                </a:cubicBezTo>
                <a:cubicBezTo>
                  <a:pt x="1040" y="2"/>
                  <a:pt x="1039" y="2"/>
                  <a:pt x="1039" y="2"/>
                </a:cubicBezTo>
                <a:cubicBezTo>
                  <a:pt x="1038" y="1"/>
                  <a:pt x="1036" y="0"/>
                  <a:pt x="1034" y="0"/>
                </a:cubicBezTo>
                <a:cubicBezTo>
                  <a:pt x="578" y="0"/>
                  <a:pt x="578" y="0"/>
                  <a:pt x="578" y="0"/>
                </a:cubicBezTo>
                <a:cubicBezTo>
                  <a:pt x="562" y="0"/>
                  <a:pt x="562" y="0"/>
                  <a:pt x="562" y="0"/>
                </a:cubicBezTo>
                <a:cubicBezTo>
                  <a:pt x="440" y="0"/>
                  <a:pt x="440" y="0"/>
                  <a:pt x="440" y="0"/>
                </a:cubicBezTo>
                <a:cubicBezTo>
                  <a:pt x="106" y="0"/>
                  <a:pt x="106" y="0"/>
                  <a:pt x="106" y="0"/>
                </a:cubicBezTo>
                <a:cubicBezTo>
                  <a:pt x="0" y="0"/>
                  <a:pt x="0" y="0"/>
                  <a:pt x="0" y="0"/>
                </a:cubicBezTo>
                <a:cubicBezTo>
                  <a:pt x="0" y="163"/>
                  <a:pt x="0" y="163"/>
                  <a:pt x="0" y="163"/>
                </a:cubicBezTo>
                <a:cubicBezTo>
                  <a:pt x="106" y="163"/>
                  <a:pt x="106" y="163"/>
                  <a:pt x="106" y="163"/>
                </a:cubicBezTo>
                <a:cubicBezTo>
                  <a:pt x="440" y="163"/>
                  <a:pt x="440" y="163"/>
                  <a:pt x="440" y="163"/>
                </a:cubicBezTo>
                <a:cubicBezTo>
                  <a:pt x="562" y="163"/>
                  <a:pt x="562" y="163"/>
                  <a:pt x="562" y="163"/>
                </a:cubicBezTo>
                <a:cubicBezTo>
                  <a:pt x="578" y="163"/>
                  <a:pt x="578" y="163"/>
                  <a:pt x="578" y="163"/>
                </a:cubicBezTo>
                <a:cubicBezTo>
                  <a:pt x="1034" y="163"/>
                  <a:pt x="1034" y="163"/>
                  <a:pt x="1034" y="163"/>
                </a:cubicBezTo>
                <a:cubicBezTo>
                  <a:pt x="1036" y="163"/>
                  <a:pt x="1038" y="162"/>
                  <a:pt x="1039" y="161"/>
                </a:cubicBezTo>
                <a:cubicBezTo>
                  <a:pt x="1039" y="160"/>
                  <a:pt x="1040" y="160"/>
                  <a:pt x="1040" y="160"/>
                </a:cubicBezTo>
                <a:cubicBezTo>
                  <a:pt x="1114" y="86"/>
                  <a:pt x="1114" y="86"/>
                  <a:pt x="1114" y="86"/>
                </a:cubicBezTo>
                <a:cubicBezTo>
                  <a:pt x="1117" y="83"/>
                  <a:pt x="1117" y="79"/>
                  <a:pt x="1114" y="7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pic>
        <p:nvPicPr>
          <p:cNvPr id="6" name="Graphic 5" descr="Telescope">
            <a:extLst>
              <a:ext uri="{FF2B5EF4-FFF2-40B4-BE49-F238E27FC236}">
                <a16:creationId xmlns:a16="http://schemas.microsoft.com/office/drawing/2014/main" id="{7C2F147B-113B-C5FB-627D-A7EA6976D90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943011" y="967417"/>
            <a:ext cx="4930468" cy="4930468"/>
          </a:xfrm>
          <a:prstGeom prst="rect">
            <a:avLst/>
          </a:prstGeom>
        </p:spPr>
      </p:pic>
    </p:spTree>
    <p:extLst>
      <p:ext uri="{BB962C8B-B14F-4D97-AF65-F5344CB8AC3E}">
        <p14:creationId xmlns:p14="http://schemas.microsoft.com/office/powerpoint/2010/main" val="3296877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nodeType="withEffect">
                                  <p:stCondLst>
                                    <p:cond delay="500"/>
                                  </p:stCondLst>
                                  <p:iterate>
                                    <p:tmPct val="10000"/>
                                  </p:iterate>
                                  <p:childTnLst>
                                    <p:set>
                                      <p:cBhvr>
                                        <p:cTn id="9" dur="1" fill="hold">
                                          <p:stCondLst>
                                            <p:cond delay="0"/>
                                          </p:stCondLst>
                                        </p:cTn>
                                        <p:tgtEl>
                                          <p:spTgt spid="6"/>
                                        </p:tgtEl>
                                        <p:attrNameLst>
                                          <p:attrName>style.visibility</p:attrName>
                                        </p:attrNameLst>
                                      </p:cBhvr>
                                      <p:to>
                                        <p:strVal val="visible"/>
                                      </p:to>
                                    </p:set>
                                    <p:animEffect transition="in" filter="fade">
                                      <p:cBhvr>
                                        <p:cTn id="10" dur="7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264B2-CEFF-BFDA-EE89-5ACDA75756F2}"/>
              </a:ext>
            </a:extLst>
          </p:cNvPr>
          <p:cNvSpPr>
            <a:spLocks noGrp="1"/>
          </p:cNvSpPr>
          <p:nvPr>
            <p:ph type="title"/>
          </p:nvPr>
        </p:nvSpPr>
        <p:spPr>
          <a:xfrm>
            <a:off x="1705957" y="678974"/>
            <a:ext cx="8911687" cy="1280890"/>
          </a:xfrm>
        </p:spPr>
        <p:txBody>
          <a:bodyPr/>
          <a:lstStyle/>
          <a:p>
            <a:r>
              <a:rPr lang="en-US" dirty="0"/>
              <a:t>General Fund </a:t>
            </a:r>
          </a:p>
        </p:txBody>
      </p:sp>
      <p:sp>
        <p:nvSpPr>
          <p:cNvPr id="3" name="Content Placeholder 2">
            <a:extLst>
              <a:ext uri="{FF2B5EF4-FFF2-40B4-BE49-F238E27FC236}">
                <a16:creationId xmlns:a16="http://schemas.microsoft.com/office/drawing/2014/main" id="{030BEEE2-F71E-809F-1060-9EDB057B3970}"/>
              </a:ext>
            </a:extLst>
          </p:cNvPr>
          <p:cNvSpPr>
            <a:spLocks noGrp="1"/>
          </p:cNvSpPr>
          <p:nvPr>
            <p:ph idx="1"/>
          </p:nvPr>
        </p:nvSpPr>
        <p:spPr>
          <a:xfrm>
            <a:off x="1793684" y="1959864"/>
            <a:ext cx="8915400" cy="4632960"/>
          </a:xfrm>
        </p:spPr>
        <p:txBody>
          <a:bodyPr>
            <a:normAutofit fontScale="62500" lnSpcReduction="20000"/>
          </a:bodyPr>
          <a:lstStyle/>
          <a:p>
            <a:pPr lvl="1"/>
            <a:r>
              <a:rPr lang="en-US" sz="1800" dirty="0"/>
              <a:t>General Fund </a:t>
            </a:r>
          </a:p>
          <a:p>
            <a:pPr lvl="2"/>
            <a:r>
              <a:rPr lang="en-US" sz="1800" dirty="0"/>
              <a:t>2026 </a:t>
            </a:r>
          </a:p>
          <a:p>
            <a:pPr lvl="3"/>
            <a:r>
              <a:rPr lang="en-US" sz="1800" dirty="0"/>
              <a:t>Transfer $2.4M from Sewer Fund (Will hold us through 2026)</a:t>
            </a:r>
          </a:p>
          <a:p>
            <a:pPr lvl="3"/>
            <a:r>
              <a:rPr lang="en-US" sz="1800" dirty="0"/>
              <a:t>We petition the Court to exceed the statutory cap of 14 mills up to the 19 mills for general purposes consistent with Section 3205 (1) of the Second Class Township Code;</a:t>
            </a:r>
          </a:p>
          <a:p>
            <a:pPr lvl="3"/>
            <a:r>
              <a:rPr lang="en-US" sz="1800" dirty="0"/>
              <a:t>$283,000 transfer for personnel to Stormwater fund if levied</a:t>
            </a:r>
          </a:p>
          <a:p>
            <a:pPr lvl="2"/>
            <a:r>
              <a:rPr lang="en-US" sz="1800" dirty="0"/>
              <a:t>2027 and Beyond </a:t>
            </a:r>
          </a:p>
          <a:p>
            <a:pPr lvl="3"/>
            <a:r>
              <a:rPr lang="en-US" sz="1800" dirty="0"/>
              <a:t>Additional transfers for personnel to Stormwater fund (an addition of 4% increase each year)</a:t>
            </a:r>
          </a:p>
          <a:p>
            <a:pPr lvl="3"/>
            <a:r>
              <a:rPr lang="en-US" sz="1800" dirty="0"/>
              <a:t>We petition the Court to exceed the statutory cap of 14 mills up to the 19 mills for general purposes consistent with Section 3205 (1) of the Second Class Township Code (if not done in 2026);</a:t>
            </a:r>
          </a:p>
          <a:p>
            <a:pPr lvl="3"/>
            <a:r>
              <a:rPr lang="en-US" sz="1800" dirty="0"/>
              <a:t>Township attempts to transition to a First-Class Township or adopts a Home Rule Charter (referendum required);</a:t>
            </a:r>
          </a:p>
          <a:p>
            <a:pPr lvl="3"/>
            <a:r>
              <a:rPr lang="en-US" sz="1800" dirty="0"/>
              <a:t>County performs County-wide reassessment (out of our jurisdictional control);</a:t>
            </a:r>
          </a:p>
          <a:p>
            <a:pPr lvl="3"/>
            <a:r>
              <a:rPr lang="en-US" sz="1800" dirty="0"/>
              <a:t>State Legislature amends the Second Class Township Code to provide for parity in terms of general purpose millage rate cap across the Borough Code, First Class Township Code, and Second Class Township Code (out of our jurisdictional control);</a:t>
            </a:r>
          </a:p>
          <a:p>
            <a:pPr lvl="3"/>
            <a:r>
              <a:rPr lang="en-US" sz="1800" dirty="0"/>
              <a:t>Levy of a Local Earned Income Tax; and/or</a:t>
            </a:r>
          </a:p>
          <a:p>
            <a:pPr lvl="3"/>
            <a:r>
              <a:rPr lang="en-US" sz="1800" dirty="0"/>
              <a:t>Significantly reduce services.</a:t>
            </a:r>
          </a:p>
          <a:p>
            <a:pPr marL="514350" lvl="1" indent="0">
              <a:buNone/>
            </a:pPr>
            <a:endParaRPr lang="en-US" sz="4300" dirty="0"/>
          </a:p>
          <a:p>
            <a:pPr lvl="2"/>
            <a:endParaRPr lang="en-US" sz="4300" dirty="0"/>
          </a:p>
          <a:p>
            <a:pPr lvl="1"/>
            <a:endParaRPr lang="en-US" dirty="0"/>
          </a:p>
        </p:txBody>
      </p:sp>
    </p:spTree>
    <p:extLst>
      <p:ext uri="{BB962C8B-B14F-4D97-AF65-F5344CB8AC3E}">
        <p14:creationId xmlns:p14="http://schemas.microsoft.com/office/powerpoint/2010/main" val="13166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6B517DA-D660-CF8A-1798-0C719493008A}"/>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66AFD431-09B7-42CA-BF39-9FE5DBE537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solidFill>
            <a:schemeClr val="tx2"/>
          </a:solidFill>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9711C96E-3D2D-48C8-AAB9-C1CB02D1D5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009967" y="0"/>
            <a:ext cx="6176982" cy="6853245"/>
            <a:chOff x="2487613" y="285750"/>
            <a:chExt cx="2428876" cy="5654676"/>
          </a:xfrm>
          <a:solidFill>
            <a:schemeClr val="tx2">
              <a:lumMod val="90000"/>
            </a:schemeClr>
          </a:solidFill>
        </p:grpSpPr>
        <p:sp>
          <p:nvSpPr>
            <p:cNvPr id="11" name="Freeform 11">
              <a:extLst>
                <a:ext uri="{FF2B5EF4-FFF2-40B4-BE49-F238E27FC236}">
                  <a16:creationId xmlns:a16="http://schemas.microsoft.com/office/drawing/2014/main" id="{0D18AF42-7CD5-4754-91D4-1BE53B5D14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en-US"/>
            </a:p>
          </p:txBody>
        </p:sp>
        <p:sp>
          <p:nvSpPr>
            <p:cNvPr id="12" name="Freeform 12">
              <a:extLst>
                <a:ext uri="{FF2B5EF4-FFF2-40B4-BE49-F238E27FC236}">
                  <a16:creationId xmlns:a16="http://schemas.microsoft.com/office/drawing/2014/main" id="{A28C8F1A-9407-4D67-8250-D8923BC6DD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en-US"/>
            </a:p>
          </p:txBody>
        </p:sp>
        <p:sp>
          <p:nvSpPr>
            <p:cNvPr id="13" name="Freeform 13">
              <a:extLst>
                <a:ext uri="{FF2B5EF4-FFF2-40B4-BE49-F238E27FC236}">
                  <a16:creationId xmlns:a16="http://schemas.microsoft.com/office/drawing/2014/main" id="{5CE0A2B0-F7F1-442C-A287-CD6F729E28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en-US"/>
            </a:p>
          </p:txBody>
        </p:sp>
        <p:sp>
          <p:nvSpPr>
            <p:cNvPr id="14" name="Freeform 14">
              <a:extLst>
                <a:ext uri="{FF2B5EF4-FFF2-40B4-BE49-F238E27FC236}">
                  <a16:creationId xmlns:a16="http://schemas.microsoft.com/office/drawing/2014/main" id="{9E69CFA3-AE12-4EAF-A3A1-564BEEFEFA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en-US"/>
            </a:p>
          </p:txBody>
        </p:sp>
        <p:sp>
          <p:nvSpPr>
            <p:cNvPr id="15" name="Freeform 15">
              <a:extLst>
                <a:ext uri="{FF2B5EF4-FFF2-40B4-BE49-F238E27FC236}">
                  <a16:creationId xmlns:a16="http://schemas.microsoft.com/office/drawing/2014/main" id="{ECB64037-2AE8-4CA9-AD8E-7ACC8618FB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en-US"/>
            </a:p>
          </p:txBody>
        </p:sp>
        <p:sp>
          <p:nvSpPr>
            <p:cNvPr id="16" name="Freeform 16">
              <a:extLst>
                <a:ext uri="{FF2B5EF4-FFF2-40B4-BE49-F238E27FC236}">
                  <a16:creationId xmlns:a16="http://schemas.microsoft.com/office/drawing/2014/main" id="{8D319B10-EE8E-453F-A137-D7EEFA2089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en-US"/>
            </a:p>
          </p:txBody>
        </p:sp>
        <p:sp>
          <p:nvSpPr>
            <p:cNvPr id="17" name="Freeform 17">
              <a:extLst>
                <a:ext uri="{FF2B5EF4-FFF2-40B4-BE49-F238E27FC236}">
                  <a16:creationId xmlns:a16="http://schemas.microsoft.com/office/drawing/2014/main" id="{3283F486-509C-4A42-8EED-794A991D2F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en-US"/>
            </a:p>
          </p:txBody>
        </p:sp>
        <p:sp>
          <p:nvSpPr>
            <p:cNvPr id="18" name="Freeform 18">
              <a:extLst>
                <a:ext uri="{FF2B5EF4-FFF2-40B4-BE49-F238E27FC236}">
                  <a16:creationId xmlns:a16="http://schemas.microsoft.com/office/drawing/2014/main" id="{EBBFBB12-E756-4386-9C17-CA57438389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en-US"/>
            </a:p>
          </p:txBody>
        </p:sp>
        <p:sp>
          <p:nvSpPr>
            <p:cNvPr id="19" name="Freeform 19">
              <a:extLst>
                <a:ext uri="{FF2B5EF4-FFF2-40B4-BE49-F238E27FC236}">
                  <a16:creationId xmlns:a16="http://schemas.microsoft.com/office/drawing/2014/main" id="{7ADD0E7E-F4A6-4B3F-8A2F-BCBFAFBA23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en-US"/>
            </a:p>
          </p:txBody>
        </p:sp>
        <p:sp>
          <p:nvSpPr>
            <p:cNvPr id="20" name="Freeform 20">
              <a:extLst>
                <a:ext uri="{FF2B5EF4-FFF2-40B4-BE49-F238E27FC236}">
                  <a16:creationId xmlns:a16="http://schemas.microsoft.com/office/drawing/2014/main" id="{C19FCFB7-5E71-4197-8EC7-2ACB6DB028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en-US"/>
            </a:p>
          </p:txBody>
        </p:sp>
        <p:sp>
          <p:nvSpPr>
            <p:cNvPr id="21" name="Freeform 21">
              <a:extLst>
                <a:ext uri="{FF2B5EF4-FFF2-40B4-BE49-F238E27FC236}">
                  <a16:creationId xmlns:a16="http://schemas.microsoft.com/office/drawing/2014/main" id="{EAA533FE-4903-48DD-A921-421A9C44AF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en-US"/>
            </a:p>
          </p:txBody>
        </p:sp>
        <p:sp>
          <p:nvSpPr>
            <p:cNvPr id="22" name="Freeform 22">
              <a:extLst>
                <a:ext uri="{FF2B5EF4-FFF2-40B4-BE49-F238E27FC236}">
                  <a16:creationId xmlns:a16="http://schemas.microsoft.com/office/drawing/2014/main" id="{54CC5D8E-0D6C-4021-B84E-5D6182C0E1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en-US"/>
            </a:p>
          </p:txBody>
        </p:sp>
      </p:grpSp>
      <p:sp>
        <p:nvSpPr>
          <p:cNvPr id="2" name="Title 1">
            <a:extLst>
              <a:ext uri="{FF2B5EF4-FFF2-40B4-BE49-F238E27FC236}">
                <a16:creationId xmlns:a16="http://schemas.microsoft.com/office/drawing/2014/main" id="{493CE797-116D-1730-BDE5-452BECB0F15A}"/>
              </a:ext>
            </a:extLst>
          </p:cNvPr>
          <p:cNvSpPr>
            <a:spLocks noGrp="1"/>
          </p:cNvSpPr>
          <p:nvPr>
            <p:ph type="title"/>
          </p:nvPr>
        </p:nvSpPr>
        <p:spPr>
          <a:xfrm>
            <a:off x="7839756" y="1159566"/>
            <a:ext cx="3662939" cy="4568264"/>
          </a:xfrm>
        </p:spPr>
        <p:txBody>
          <a:bodyPr anchor="ctr">
            <a:normAutofit/>
          </a:bodyPr>
          <a:lstStyle/>
          <a:p>
            <a:r>
              <a:rPr lang="en-US">
                <a:solidFill>
                  <a:schemeClr val="bg1">
                    <a:lumMod val="95000"/>
                    <a:lumOff val="5000"/>
                  </a:schemeClr>
                </a:solidFill>
              </a:rPr>
              <a:t>Stormwater Fund </a:t>
            </a:r>
          </a:p>
        </p:txBody>
      </p:sp>
      <p:sp>
        <p:nvSpPr>
          <p:cNvPr id="24" name="Freeform 6">
            <a:extLst>
              <a:ext uri="{FF2B5EF4-FFF2-40B4-BE49-F238E27FC236}">
                <a16:creationId xmlns:a16="http://schemas.microsoft.com/office/drawing/2014/main" id="{E7D63BAB-D0DB-4F66-92F9-4D2E0A2E5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643468"/>
            <a:ext cx="7560245" cy="5571066"/>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txBody>
          <a:bodyPr/>
          <a:lstStyle/>
          <a:p>
            <a:endParaRPr lang="en-US"/>
          </a:p>
        </p:txBody>
      </p:sp>
      <p:sp>
        <p:nvSpPr>
          <p:cNvPr id="3" name="Content Placeholder 2">
            <a:extLst>
              <a:ext uri="{FF2B5EF4-FFF2-40B4-BE49-F238E27FC236}">
                <a16:creationId xmlns:a16="http://schemas.microsoft.com/office/drawing/2014/main" id="{F92A1EB7-CBC6-698E-EC77-FF246EA92061}"/>
              </a:ext>
            </a:extLst>
          </p:cNvPr>
          <p:cNvSpPr>
            <a:spLocks noGrp="1"/>
          </p:cNvSpPr>
          <p:nvPr>
            <p:ph idx="1"/>
          </p:nvPr>
        </p:nvSpPr>
        <p:spPr>
          <a:xfrm>
            <a:off x="637310" y="1286934"/>
            <a:ext cx="5292436" cy="4284134"/>
          </a:xfrm>
        </p:spPr>
        <p:txBody>
          <a:bodyPr anchor="ctr">
            <a:normAutofit/>
          </a:bodyPr>
          <a:lstStyle/>
          <a:p>
            <a:pPr lvl="1"/>
            <a:r>
              <a:rPr lang="en-US">
                <a:solidFill>
                  <a:srgbClr val="FFFFFF"/>
                </a:solidFill>
              </a:rPr>
              <a:t>Stormwater Fund </a:t>
            </a:r>
          </a:p>
          <a:p>
            <a:pPr lvl="2"/>
            <a:r>
              <a:rPr lang="en-US">
                <a:solidFill>
                  <a:srgbClr val="FFFFFF"/>
                </a:solidFill>
              </a:rPr>
              <a:t>2026 and beyond</a:t>
            </a:r>
          </a:p>
          <a:p>
            <a:pPr lvl="3"/>
            <a:r>
              <a:rPr lang="en-US">
                <a:solidFill>
                  <a:srgbClr val="FFFFFF"/>
                </a:solidFill>
              </a:rPr>
              <a:t>Levy Stormwater Fee – Will give relief to General Fund and for Stormwater related projects </a:t>
            </a:r>
          </a:p>
          <a:p>
            <a:pPr marL="457200" lvl="1" indent="0">
              <a:buNone/>
            </a:pPr>
            <a:endParaRPr lang="en-US">
              <a:solidFill>
                <a:srgbClr val="FFFFFF"/>
              </a:solidFill>
            </a:endParaRPr>
          </a:p>
        </p:txBody>
      </p:sp>
    </p:spTree>
    <p:extLst>
      <p:ext uri="{BB962C8B-B14F-4D97-AF65-F5344CB8AC3E}">
        <p14:creationId xmlns:p14="http://schemas.microsoft.com/office/powerpoint/2010/main" val="2727458418"/>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96D97D-D3A5-8105-C59B-5850305105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2ADA4B-21C1-5482-5DE2-DEA7B8BA224B}"/>
              </a:ext>
            </a:extLst>
          </p:cNvPr>
          <p:cNvSpPr>
            <a:spLocks noGrp="1"/>
          </p:cNvSpPr>
          <p:nvPr>
            <p:ph type="title"/>
          </p:nvPr>
        </p:nvSpPr>
        <p:spPr>
          <a:xfrm>
            <a:off x="1705957" y="678974"/>
            <a:ext cx="8911687" cy="1280890"/>
          </a:xfrm>
        </p:spPr>
        <p:txBody>
          <a:bodyPr/>
          <a:lstStyle/>
          <a:p>
            <a:r>
              <a:rPr lang="en-US" dirty="0"/>
              <a:t>Pool Fund </a:t>
            </a:r>
          </a:p>
        </p:txBody>
      </p:sp>
      <p:sp>
        <p:nvSpPr>
          <p:cNvPr id="3" name="Content Placeholder 2">
            <a:extLst>
              <a:ext uri="{FF2B5EF4-FFF2-40B4-BE49-F238E27FC236}">
                <a16:creationId xmlns:a16="http://schemas.microsoft.com/office/drawing/2014/main" id="{F0EEE96C-46F2-CE1F-899A-5DA5F85D9EF5}"/>
              </a:ext>
            </a:extLst>
          </p:cNvPr>
          <p:cNvSpPr>
            <a:spLocks noGrp="1"/>
          </p:cNvSpPr>
          <p:nvPr>
            <p:ph idx="1"/>
          </p:nvPr>
        </p:nvSpPr>
        <p:spPr>
          <a:xfrm>
            <a:off x="2250884" y="2124456"/>
            <a:ext cx="8915400" cy="4413504"/>
          </a:xfrm>
        </p:spPr>
        <p:txBody>
          <a:bodyPr>
            <a:normAutofit/>
          </a:bodyPr>
          <a:lstStyle/>
          <a:p>
            <a:pPr lvl="1"/>
            <a:r>
              <a:rPr lang="en-US" sz="1900"/>
              <a:t>Pool Fund</a:t>
            </a:r>
          </a:p>
          <a:p>
            <a:pPr lvl="2"/>
            <a:r>
              <a:rPr lang="en-US" sz="1900"/>
              <a:t>2026 and beyond</a:t>
            </a:r>
          </a:p>
          <a:p>
            <a:pPr lvl="3"/>
            <a:r>
              <a:rPr lang="en-US" sz="1900"/>
              <a:t>Change in membership fee and sales strategy  (Will hopefully hold us through 2026)</a:t>
            </a:r>
          </a:p>
          <a:p>
            <a:pPr lvl="3"/>
            <a:r>
              <a:rPr lang="en-US" sz="1900"/>
              <a:t>Park and Recreation Special Purpose millage increase</a:t>
            </a:r>
          </a:p>
          <a:p>
            <a:pPr lvl="3"/>
            <a:r>
              <a:rPr lang="en-US" sz="1900"/>
              <a:t>Significant Reduction in level of service</a:t>
            </a:r>
          </a:p>
          <a:p>
            <a:pPr marL="514350" lvl="1" indent="0">
              <a:buNone/>
            </a:pPr>
            <a:endParaRPr lang="en-US" sz="4300"/>
          </a:p>
          <a:p>
            <a:pPr lvl="2"/>
            <a:endParaRPr lang="en-US" sz="4300"/>
          </a:p>
          <a:p>
            <a:pPr lvl="1"/>
            <a:endParaRPr lang="en-US" dirty="0"/>
          </a:p>
        </p:txBody>
      </p:sp>
    </p:spTree>
    <p:extLst>
      <p:ext uri="{BB962C8B-B14F-4D97-AF65-F5344CB8AC3E}">
        <p14:creationId xmlns:p14="http://schemas.microsoft.com/office/powerpoint/2010/main" val="2790218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AE4AFA32-3A07-96A6-E70E-462AA326CA0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6AFD431-09B7-42CA-BF39-9FE5DBE537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9711C96E-3D2D-48C8-AAB9-C1CB02D1D5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009967" y="0"/>
            <a:ext cx="6176982" cy="6853245"/>
            <a:chOff x="2487613" y="285750"/>
            <a:chExt cx="2428876" cy="5654676"/>
          </a:xfrm>
          <a:solidFill>
            <a:schemeClr val="accent1">
              <a:alpha val="30000"/>
            </a:schemeClr>
          </a:solidFill>
        </p:grpSpPr>
        <p:sp>
          <p:nvSpPr>
            <p:cNvPr id="11" name="Freeform 11">
              <a:extLst>
                <a:ext uri="{FF2B5EF4-FFF2-40B4-BE49-F238E27FC236}">
                  <a16:creationId xmlns:a16="http://schemas.microsoft.com/office/drawing/2014/main" id="{0D18AF42-7CD5-4754-91D4-1BE53B5D14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en-US"/>
            </a:p>
          </p:txBody>
        </p:sp>
        <p:sp>
          <p:nvSpPr>
            <p:cNvPr id="12" name="Freeform 12">
              <a:extLst>
                <a:ext uri="{FF2B5EF4-FFF2-40B4-BE49-F238E27FC236}">
                  <a16:creationId xmlns:a16="http://schemas.microsoft.com/office/drawing/2014/main" id="{A28C8F1A-9407-4D67-8250-D8923BC6DD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en-US"/>
            </a:p>
          </p:txBody>
        </p:sp>
        <p:sp>
          <p:nvSpPr>
            <p:cNvPr id="13" name="Freeform 13">
              <a:extLst>
                <a:ext uri="{FF2B5EF4-FFF2-40B4-BE49-F238E27FC236}">
                  <a16:creationId xmlns:a16="http://schemas.microsoft.com/office/drawing/2014/main" id="{5CE0A2B0-F7F1-442C-A287-CD6F729E28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en-US"/>
            </a:p>
          </p:txBody>
        </p:sp>
        <p:sp>
          <p:nvSpPr>
            <p:cNvPr id="14" name="Freeform 14">
              <a:extLst>
                <a:ext uri="{FF2B5EF4-FFF2-40B4-BE49-F238E27FC236}">
                  <a16:creationId xmlns:a16="http://schemas.microsoft.com/office/drawing/2014/main" id="{9E69CFA3-AE12-4EAF-A3A1-564BEEFEFA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en-US"/>
            </a:p>
          </p:txBody>
        </p:sp>
        <p:sp>
          <p:nvSpPr>
            <p:cNvPr id="15" name="Freeform 15">
              <a:extLst>
                <a:ext uri="{FF2B5EF4-FFF2-40B4-BE49-F238E27FC236}">
                  <a16:creationId xmlns:a16="http://schemas.microsoft.com/office/drawing/2014/main" id="{ECB64037-2AE8-4CA9-AD8E-7ACC8618FB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en-US"/>
            </a:p>
          </p:txBody>
        </p:sp>
        <p:sp>
          <p:nvSpPr>
            <p:cNvPr id="16" name="Freeform 16">
              <a:extLst>
                <a:ext uri="{FF2B5EF4-FFF2-40B4-BE49-F238E27FC236}">
                  <a16:creationId xmlns:a16="http://schemas.microsoft.com/office/drawing/2014/main" id="{8D319B10-EE8E-453F-A137-D7EEFA2089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en-US"/>
            </a:p>
          </p:txBody>
        </p:sp>
        <p:sp>
          <p:nvSpPr>
            <p:cNvPr id="17" name="Freeform 17">
              <a:extLst>
                <a:ext uri="{FF2B5EF4-FFF2-40B4-BE49-F238E27FC236}">
                  <a16:creationId xmlns:a16="http://schemas.microsoft.com/office/drawing/2014/main" id="{3283F486-509C-4A42-8EED-794A991D2F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en-US"/>
            </a:p>
          </p:txBody>
        </p:sp>
        <p:sp>
          <p:nvSpPr>
            <p:cNvPr id="18" name="Freeform 18">
              <a:extLst>
                <a:ext uri="{FF2B5EF4-FFF2-40B4-BE49-F238E27FC236}">
                  <a16:creationId xmlns:a16="http://schemas.microsoft.com/office/drawing/2014/main" id="{EBBFBB12-E756-4386-9C17-CA57438389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en-US"/>
            </a:p>
          </p:txBody>
        </p:sp>
        <p:sp>
          <p:nvSpPr>
            <p:cNvPr id="19" name="Freeform 19">
              <a:extLst>
                <a:ext uri="{FF2B5EF4-FFF2-40B4-BE49-F238E27FC236}">
                  <a16:creationId xmlns:a16="http://schemas.microsoft.com/office/drawing/2014/main" id="{7ADD0E7E-F4A6-4B3F-8A2F-BCBFAFBA23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en-US"/>
            </a:p>
          </p:txBody>
        </p:sp>
        <p:sp>
          <p:nvSpPr>
            <p:cNvPr id="20" name="Freeform 20">
              <a:extLst>
                <a:ext uri="{FF2B5EF4-FFF2-40B4-BE49-F238E27FC236}">
                  <a16:creationId xmlns:a16="http://schemas.microsoft.com/office/drawing/2014/main" id="{C19FCFB7-5E71-4197-8EC7-2ACB6DB028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en-US"/>
            </a:p>
          </p:txBody>
        </p:sp>
        <p:sp>
          <p:nvSpPr>
            <p:cNvPr id="21" name="Freeform 21">
              <a:extLst>
                <a:ext uri="{FF2B5EF4-FFF2-40B4-BE49-F238E27FC236}">
                  <a16:creationId xmlns:a16="http://schemas.microsoft.com/office/drawing/2014/main" id="{EAA533FE-4903-48DD-A921-421A9C44AF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en-US"/>
            </a:p>
          </p:txBody>
        </p:sp>
        <p:sp>
          <p:nvSpPr>
            <p:cNvPr id="22" name="Freeform 22">
              <a:extLst>
                <a:ext uri="{FF2B5EF4-FFF2-40B4-BE49-F238E27FC236}">
                  <a16:creationId xmlns:a16="http://schemas.microsoft.com/office/drawing/2014/main" id="{54CC5D8E-0D6C-4021-B84E-5D6182C0E1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en-US"/>
            </a:p>
          </p:txBody>
        </p:sp>
      </p:grpSp>
      <p:sp>
        <p:nvSpPr>
          <p:cNvPr id="2" name="Title 1">
            <a:extLst>
              <a:ext uri="{FF2B5EF4-FFF2-40B4-BE49-F238E27FC236}">
                <a16:creationId xmlns:a16="http://schemas.microsoft.com/office/drawing/2014/main" id="{B459BCB3-B834-1E3A-69A2-BA22FBF34F91}"/>
              </a:ext>
            </a:extLst>
          </p:cNvPr>
          <p:cNvSpPr>
            <a:spLocks noGrp="1"/>
          </p:cNvSpPr>
          <p:nvPr>
            <p:ph type="title"/>
          </p:nvPr>
        </p:nvSpPr>
        <p:spPr>
          <a:xfrm>
            <a:off x="7839756" y="1159566"/>
            <a:ext cx="3662939" cy="4568264"/>
          </a:xfrm>
        </p:spPr>
        <p:txBody>
          <a:bodyPr anchor="ctr">
            <a:normAutofit/>
          </a:bodyPr>
          <a:lstStyle/>
          <a:p>
            <a:r>
              <a:rPr lang="en-US">
                <a:solidFill>
                  <a:schemeClr val="tx1"/>
                </a:solidFill>
              </a:rPr>
              <a:t>Park and Recreation Fund</a:t>
            </a:r>
          </a:p>
        </p:txBody>
      </p:sp>
      <p:sp>
        <p:nvSpPr>
          <p:cNvPr id="24" name="Freeform 6">
            <a:extLst>
              <a:ext uri="{FF2B5EF4-FFF2-40B4-BE49-F238E27FC236}">
                <a16:creationId xmlns:a16="http://schemas.microsoft.com/office/drawing/2014/main" id="{E7D63BAB-D0DB-4F66-92F9-4D2E0A2E5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643468"/>
            <a:ext cx="7560245" cy="5571066"/>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txBody>
          <a:bodyPr/>
          <a:lstStyle/>
          <a:p>
            <a:endParaRPr lang="en-US"/>
          </a:p>
        </p:txBody>
      </p:sp>
      <p:sp>
        <p:nvSpPr>
          <p:cNvPr id="3" name="Content Placeholder 2">
            <a:extLst>
              <a:ext uri="{FF2B5EF4-FFF2-40B4-BE49-F238E27FC236}">
                <a16:creationId xmlns:a16="http://schemas.microsoft.com/office/drawing/2014/main" id="{5E1F5619-6112-30E1-F5A5-52BDB4A8927F}"/>
              </a:ext>
            </a:extLst>
          </p:cNvPr>
          <p:cNvSpPr>
            <a:spLocks noGrp="1"/>
          </p:cNvSpPr>
          <p:nvPr>
            <p:ph idx="1"/>
          </p:nvPr>
        </p:nvSpPr>
        <p:spPr>
          <a:xfrm>
            <a:off x="637310" y="1286934"/>
            <a:ext cx="5292436" cy="4284134"/>
          </a:xfrm>
        </p:spPr>
        <p:txBody>
          <a:bodyPr anchor="ctr">
            <a:normAutofit/>
          </a:bodyPr>
          <a:lstStyle/>
          <a:p>
            <a:pPr lvl="1"/>
            <a:r>
              <a:rPr lang="en-US">
                <a:solidFill>
                  <a:srgbClr val="FFFFFF"/>
                </a:solidFill>
              </a:rPr>
              <a:t>Park and Recreation Fund</a:t>
            </a:r>
          </a:p>
          <a:p>
            <a:pPr lvl="2"/>
            <a:r>
              <a:rPr lang="en-US">
                <a:solidFill>
                  <a:srgbClr val="FFFFFF"/>
                </a:solidFill>
              </a:rPr>
              <a:t>2027 and Beyond</a:t>
            </a:r>
          </a:p>
          <a:p>
            <a:pPr lvl="3"/>
            <a:r>
              <a:rPr lang="en-US">
                <a:solidFill>
                  <a:srgbClr val="FFFFFF"/>
                </a:solidFill>
              </a:rPr>
              <a:t>Hold additional capital </a:t>
            </a:r>
          </a:p>
          <a:p>
            <a:pPr lvl="3"/>
            <a:r>
              <a:rPr lang="en-US">
                <a:solidFill>
                  <a:srgbClr val="FFFFFF"/>
                </a:solidFill>
              </a:rPr>
              <a:t>Park and Recreation Special Purpose millage increase</a:t>
            </a:r>
          </a:p>
          <a:p>
            <a:pPr lvl="3"/>
            <a:r>
              <a:rPr lang="en-US">
                <a:solidFill>
                  <a:srgbClr val="FFFFFF"/>
                </a:solidFill>
              </a:rPr>
              <a:t>Reduce services</a:t>
            </a:r>
          </a:p>
          <a:p>
            <a:pPr marL="1371600" lvl="3" indent="0">
              <a:buNone/>
            </a:pPr>
            <a:endParaRPr lang="en-US">
              <a:solidFill>
                <a:srgbClr val="FFFFFF"/>
              </a:solidFill>
            </a:endParaRPr>
          </a:p>
          <a:p>
            <a:pPr lvl="3"/>
            <a:endParaRPr lang="en-US">
              <a:solidFill>
                <a:srgbClr val="FFFFFF"/>
              </a:solidFill>
            </a:endParaRPr>
          </a:p>
          <a:p>
            <a:pPr lvl="2"/>
            <a:endParaRPr lang="en-US">
              <a:solidFill>
                <a:srgbClr val="FFFFFF"/>
              </a:solidFill>
            </a:endParaRPr>
          </a:p>
          <a:p>
            <a:pPr lvl="1"/>
            <a:endParaRPr lang="en-US">
              <a:solidFill>
                <a:srgbClr val="FFFFFF"/>
              </a:solidFill>
            </a:endParaRPr>
          </a:p>
        </p:txBody>
      </p:sp>
    </p:spTree>
    <p:extLst>
      <p:ext uri="{BB962C8B-B14F-4D97-AF65-F5344CB8AC3E}">
        <p14:creationId xmlns:p14="http://schemas.microsoft.com/office/powerpoint/2010/main" val="198688024"/>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5E739-DCE0-061F-D3CE-3DBECDAC45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D81217-AEDE-532F-4C9E-105EB6BCB8C2}"/>
              </a:ext>
            </a:extLst>
          </p:cNvPr>
          <p:cNvSpPr>
            <a:spLocks noGrp="1"/>
          </p:cNvSpPr>
          <p:nvPr>
            <p:ph type="title"/>
          </p:nvPr>
        </p:nvSpPr>
        <p:spPr>
          <a:xfrm>
            <a:off x="1705957" y="678974"/>
            <a:ext cx="8911687" cy="1280890"/>
          </a:xfrm>
        </p:spPr>
        <p:txBody>
          <a:bodyPr/>
          <a:lstStyle/>
          <a:p>
            <a:r>
              <a:rPr lang="en-US" dirty="0"/>
              <a:t>Liquid Fuels Fund</a:t>
            </a:r>
          </a:p>
        </p:txBody>
      </p:sp>
      <p:sp>
        <p:nvSpPr>
          <p:cNvPr id="3" name="Content Placeholder 2">
            <a:extLst>
              <a:ext uri="{FF2B5EF4-FFF2-40B4-BE49-F238E27FC236}">
                <a16:creationId xmlns:a16="http://schemas.microsoft.com/office/drawing/2014/main" id="{B54973C0-862B-BD60-CB93-81F55404EB28}"/>
              </a:ext>
            </a:extLst>
          </p:cNvPr>
          <p:cNvSpPr>
            <a:spLocks noGrp="1"/>
          </p:cNvSpPr>
          <p:nvPr>
            <p:ph idx="1"/>
          </p:nvPr>
        </p:nvSpPr>
        <p:spPr>
          <a:xfrm>
            <a:off x="2250884" y="2124456"/>
            <a:ext cx="8915400" cy="4413504"/>
          </a:xfrm>
        </p:spPr>
        <p:txBody>
          <a:bodyPr>
            <a:normAutofit/>
          </a:bodyPr>
          <a:lstStyle/>
          <a:p>
            <a:pPr lvl="1"/>
            <a:r>
              <a:rPr lang="en-US" sz="1900" dirty="0"/>
              <a:t>Liquid Fuels Fund</a:t>
            </a:r>
          </a:p>
          <a:p>
            <a:pPr lvl="2"/>
            <a:r>
              <a:rPr lang="en-US" sz="1900" dirty="0"/>
              <a:t>2027 and Beyond</a:t>
            </a:r>
          </a:p>
          <a:p>
            <a:pPr lvl="3"/>
            <a:r>
              <a:rPr lang="en-US" sz="1800" dirty="0"/>
              <a:t>May have additional motor vehicle tax revenue, holding flat</a:t>
            </a:r>
          </a:p>
          <a:p>
            <a:pPr lvl="3"/>
            <a:r>
              <a:rPr lang="en-US" sz="1800" dirty="0"/>
              <a:t>Hold additional capital </a:t>
            </a:r>
          </a:p>
          <a:p>
            <a:pPr lvl="3"/>
            <a:r>
              <a:rPr lang="en-US" sz="1800" dirty="0"/>
              <a:t>Reduce labor allocations which will increase allocation in General Fund</a:t>
            </a:r>
          </a:p>
          <a:p>
            <a:pPr marL="1371600" lvl="3" indent="0">
              <a:buNone/>
            </a:pPr>
            <a:endParaRPr lang="en-US" sz="1700" dirty="0"/>
          </a:p>
          <a:p>
            <a:pPr lvl="3"/>
            <a:endParaRPr lang="en-US" dirty="0"/>
          </a:p>
          <a:p>
            <a:pPr lvl="2"/>
            <a:endParaRPr lang="en-US" sz="4300" dirty="0"/>
          </a:p>
          <a:p>
            <a:pPr lvl="1"/>
            <a:endParaRPr lang="en-US" dirty="0"/>
          </a:p>
        </p:txBody>
      </p:sp>
    </p:spTree>
    <p:extLst>
      <p:ext uri="{BB962C8B-B14F-4D97-AF65-F5344CB8AC3E}">
        <p14:creationId xmlns:p14="http://schemas.microsoft.com/office/powerpoint/2010/main" val="2761148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85EC9BA-0A67-A810-4503-B0F5F32BDA4F}"/>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40F1E87C-C9CB-44C0-A79E-F238436847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gradFill>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A4A957B-DB4E-4D89-ADEF-2767404BD9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573513" y="0"/>
            <a:ext cx="5613431" cy="6853245"/>
            <a:chOff x="2487613" y="285750"/>
            <a:chExt cx="2428876" cy="5654676"/>
          </a:xfrm>
          <a:solidFill>
            <a:schemeClr val="accent1"/>
          </a:solidFill>
        </p:grpSpPr>
        <p:sp>
          <p:nvSpPr>
            <p:cNvPr id="11" name="Freeform 11">
              <a:extLst>
                <a:ext uri="{FF2B5EF4-FFF2-40B4-BE49-F238E27FC236}">
                  <a16:creationId xmlns:a16="http://schemas.microsoft.com/office/drawing/2014/main" id="{FEFD42E2-99CE-445B-AA1F-C21E53519B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en-US"/>
            </a:p>
          </p:txBody>
        </p:sp>
        <p:sp>
          <p:nvSpPr>
            <p:cNvPr id="12" name="Freeform 12">
              <a:extLst>
                <a:ext uri="{FF2B5EF4-FFF2-40B4-BE49-F238E27FC236}">
                  <a16:creationId xmlns:a16="http://schemas.microsoft.com/office/drawing/2014/main" id="{8E92F5F9-DE8A-4BBB-997F-4E44BB9A1B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en-US"/>
            </a:p>
          </p:txBody>
        </p:sp>
        <p:sp>
          <p:nvSpPr>
            <p:cNvPr id="13" name="Freeform 13">
              <a:extLst>
                <a:ext uri="{FF2B5EF4-FFF2-40B4-BE49-F238E27FC236}">
                  <a16:creationId xmlns:a16="http://schemas.microsoft.com/office/drawing/2014/main" id="{5C77A6FD-178A-4B20-AA36-3461ACD5AF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en-US"/>
            </a:p>
          </p:txBody>
        </p:sp>
        <p:sp>
          <p:nvSpPr>
            <p:cNvPr id="14" name="Freeform 14">
              <a:extLst>
                <a:ext uri="{FF2B5EF4-FFF2-40B4-BE49-F238E27FC236}">
                  <a16:creationId xmlns:a16="http://schemas.microsoft.com/office/drawing/2014/main" id="{45B92CCA-B898-4F54-A2BD-95F8436C0C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en-US"/>
            </a:p>
          </p:txBody>
        </p:sp>
        <p:sp>
          <p:nvSpPr>
            <p:cNvPr id="15" name="Freeform 15">
              <a:extLst>
                <a:ext uri="{FF2B5EF4-FFF2-40B4-BE49-F238E27FC236}">
                  <a16:creationId xmlns:a16="http://schemas.microsoft.com/office/drawing/2014/main" id="{E6D01F94-F16C-4C71-B0C2-DDB804F734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en-US"/>
            </a:p>
          </p:txBody>
        </p:sp>
        <p:sp>
          <p:nvSpPr>
            <p:cNvPr id="16" name="Freeform 16">
              <a:extLst>
                <a:ext uri="{FF2B5EF4-FFF2-40B4-BE49-F238E27FC236}">
                  <a16:creationId xmlns:a16="http://schemas.microsoft.com/office/drawing/2014/main" id="{DA7D28FD-A8D1-425D-B123-FE4CFB84EE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en-US"/>
            </a:p>
          </p:txBody>
        </p:sp>
        <p:sp>
          <p:nvSpPr>
            <p:cNvPr id="17" name="Freeform 17">
              <a:extLst>
                <a:ext uri="{FF2B5EF4-FFF2-40B4-BE49-F238E27FC236}">
                  <a16:creationId xmlns:a16="http://schemas.microsoft.com/office/drawing/2014/main" id="{7B3020C1-8314-4CA9-8B0A-98A5169329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en-US"/>
            </a:p>
          </p:txBody>
        </p:sp>
        <p:sp>
          <p:nvSpPr>
            <p:cNvPr id="18" name="Freeform 18">
              <a:extLst>
                <a:ext uri="{FF2B5EF4-FFF2-40B4-BE49-F238E27FC236}">
                  <a16:creationId xmlns:a16="http://schemas.microsoft.com/office/drawing/2014/main" id="{04D0BE3D-E410-49F1-B3BD-83B7BE5A4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en-US"/>
            </a:p>
          </p:txBody>
        </p:sp>
        <p:sp>
          <p:nvSpPr>
            <p:cNvPr id="19" name="Freeform 19">
              <a:extLst>
                <a:ext uri="{FF2B5EF4-FFF2-40B4-BE49-F238E27FC236}">
                  <a16:creationId xmlns:a16="http://schemas.microsoft.com/office/drawing/2014/main" id="{35429240-0626-4EED-8118-78FA4661AB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en-US"/>
            </a:p>
          </p:txBody>
        </p:sp>
        <p:sp>
          <p:nvSpPr>
            <p:cNvPr id="20" name="Freeform 20">
              <a:extLst>
                <a:ext uri="{FF2B5EF4-FFF2-40B4-BE49-F238E27FC236}">
                  <a16:creationId xmlns:a16="http://schemas.microsoft.com/office/drawing/2014/main" id="{AFD09B3B-0200-4C44-9419-2DC69B53E8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en-US"/>
            </a:p>
          </p:txBody>
        </p:sp>
        <p:sp>
          <p:nvSpPr>
            <p:cNvPr id="21" name="Freeform 21">
              <a:extLst>
                <a:ext uri="{FF2B5EF4-FFF2-40B4-BE49-F238E27FC236}">
                  <a16:creationId xmlns:a16="http://schemas.microsoft.com/office/drawing/2014/main" id="{B4953E3F-F70C-429A-B9A5-D49FB64845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en-US"/>
            </a:p>
          </p:txBody>
        </p:sp>
        <p:sp>
          <p:nvSpPr>
            <p:cNvPr id="22" name="Freeform 22">
              <a:extLst>
                <a:ext uri="{FF2B5EF4-FFF2-40B4-BE49-F238E27FC236}">
                  <a16:creationId xmlns:a16="http://schemas.microsoft.com/office/drawing/2014/main" id="{20E66111-8E38-4E7A-85D6-9CD7FAE4D6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en-US"/>
            </a:p>
          </p:txBody>
        </p:sp>
      </p:grpSp>
      <p:sp>
        <p:nvSpPr>
          <p:cNvPr id="2" name="Title 1">
            <a:extLst>
              <a:ext uri="{FF2B5EF4-FFF2-40B4-BE49-F238E27FC236}">
                <a16:creationId xmlns:a16="http://schemas.microsoft.com/office/drawing/2014/main" id="{DF4617D7-0DC4-7FA4-499A-544F637471EB}"/>
              </a:ext>
            </a:extLst>
          </p:cNvPr>
          <p:cNvSpPr>
            <a:spLocks noGrp="1"/>
          </p:cNvSpPr>
          <p:nvPr>
            <p:ph type="title"/>
          </p:nvPr>
        </p:nvSpPr>
        <p:spPr>
          <a:xfrm>
            <a:off x="7839756" y="1159566"/>
            <a:ext cx="3662939" cy="4568264"/>
          </a:xfrm>
        </p:spPr>
        <p:txBody>
          <a:bodyPr anchor="ctr">
            <a:normAutofit/>
          </a:bodyPr>
          <a:lstStyle/>
          <a:p>
            <a:r>
              <a:rPr lang="en-US">
                <a:solidFill>
                  <a:srgbClr val="FFFFFF"/>
                </a:solidFill>
              </a:rPr>
              <a:t>Other Funds (Capital)</a:t>
            </a:r>
          </a:p>
        </p:txBody>
      </p:sp>
      <p:sp>
        <p:nvSpPr>
          <p:cNvPr id="24" name="Freeform 6">
            <a:extLst>
              <a:ext uri="{FF2B5EF4-FFF2-40B4-BE49-F238E27FC236}">
                <a16:creationId xmlns:a16="http://schemas.microsoft.com/office/drawing/2014/main" id="{31FE9B99-9825-4E0E-B4FB-432E59A85F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643467"/>
            <a:ext cx="7560245" cy="5571068"/>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US"/>
          </a:p>
        </p:txBody>
      </p:sp>
      <p:sp>
        <p:nvSpPr>
          <p:cNvPr id="3" name="Content Placeholder 2">
            <a:extLst>
              <a:ext uri="{FF2B5EF4-FFF2-40B4-BE49-F238E27FC236}">
                <a16:creationId xmlns:a16="http://schemas.microsoft.com/office/drawing/2014/main" id="{118979F0-02AA-944A-2D59-76161A9305E8}"/>
              </a:ext>
            </a:extLst>
          </p:cNvPr>
          <p:cNvSpPr>
            <a:spLocks noGrp="1"/>
          </p:cNvSpPr>
          <p:nvPr>
            <p:ph idx="1"/>
          </p:nvPr>
        </p:nvSpPr>
        <p:spPr>
          <a:xfrm>
            <a:off x="643466" y="1286934"/>
            <a:ext cx="5286279" cy="4284134"/>
          </a:xfrm>
        </p:spPr>
        <p:txBody>
          <a:bodyPr anchor="ctr">
            <a:normAutofit/>
          </a:bodyPr>
          <a:lstStyle/>
          <a:p>
            <a:pPr lvl="1"/>
            <a:r>
              <a:rPr lang="en-US">
                <a:solidFill>
                  <a:srgbClr val="FFFFFF"/>
                </a:solidFill>
              </a:rPr>
              <a:t>Other Funds (Capital)</a:t>
            </a:r>
          </a:p>
          <a:p>
            <a:pPr lvl="2"/>
            <a:r>
              <a:rPr lang="en-US">
                <a:solidFill>
                  <a:srgbClr val="FFFFFF"/>
                </a:solidFill>
              </a:rPr>
              <a:t>2027 and Beyond</a:t>
            </a:r>
          </a:p>
          <a:p>
            <a:pPr lvl="3"/>
            <a:r>
              <a:rPr lang="en-US">
                <a:solidFill>
                  <a:srgbClr val="FFFFFF"/>
                </a:solidFill>
              </a:rPr>
              <a:t>Capital projects and purchases funding source</a:t>
            </a:r>
          </a:p>
          <a:p>
            <a:pPr lvl="4"/>
            <a:r>
              <a:rPr lang="en-US">
                <a:solidFill>
                  <a:srgbClr val="FFFFFF"/>
                </a:solidFill>
              </a:rPr>
              <a:t>Bond Issuance</a:t>
            </a:r>
          </a:p>
          <a:p>
            <a:pPr marL="1371600" lvl="3" indent="0">
              <a:buNone/>
            </a:pPr>
            <a:endParaRPr lang="en-US">
              <a:solidFill>
                <a:srgbClr val="FFFFFF"/>
              </a:solidFill>
            </a:endParaRPr>
          </a:p>
          <a:p>
            <a:pPr lvl="3"/>
            <a:endParaRPr lang="en-US">
              <a:solidFill>
                <a:srgbClr val="FFFFFF"/>
              </a:solidFill>
            </a:endParaRPr>
          </a:p>
          <a:p>
            <a:pPr lvl="2"/>
            <a:endParaRPr lang="en-US">
              <a:solidFill>
                <a:srgbClr val="FFFFFF"/>
              </a:solidFill>
            </a:endParaRPr>
          </a:p>
          <a:p>
            <a:pPr lvl="1"/>
            <a:endParaRPr lang="en-US">
              <a:solidFill>
                <a:srgbClr val="FFFFFF"/>
              </a:solidFill>
            </a:endParaRPr>
          </a:p>
        </p:txBody>
      </p:sp>
    </p:spTree>
    <p:extLst>
      <p:ext uri="{BB962C8B-B14F-4D97-AF65-F5344CB8AC3E}">
        <p14:creationId xmlns:p14="http://schemas.microsoft.com/office/powerpoint/2010/main" val="706924152"/>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3397</TotalTime>
  <Words>354</Words>
  <Application>Microsoft Office PowerPoint</Application>
  <PresentationFormat>Widescreen</PresentationFormat>
  <Paragraphs>56</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Century Gothic</vt:lpstr>
      <vt:lpstr>Wingdings 3</vt:lpstr>
      <vt:lpstr>Wisp</vt:lpstr>
      <vt:lpstr>2026 and Beyond Decisions to be Made</vt:lpstr>
      <vt:lpstr>General Fund </vt:lpstr>
      <vt:lpstr>Stormwater Fund </vt:lpstr>
      <vt:lpstr>Pool Fund </vt:lpstr>
      <vt:lpstr>Park and Recreation Fund</vt:lpstr>
      <vt:lpstr>Liquid Fuels Fund</vt:lpstr>
      <vt:lpstr>Other Funds (Capital)</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mbhandary@lmt.org</dc:creator>
  <cp:lastModifiedBy>Katie McVan</cp:lastModifiedBy>
  <cp:revision>85</cp:revision>
  <cp:lastPrinted>2025-02-19T22:23:21Z</cp:lastPrinted>
  <dcterms:created xsi:type="dcterms:W3CDTF">2018-09-21T14:41:10Z</dcterms:created>
  <dcterms:modified xsi:type="dcterms:W3CDTF">2025-11-12T15:50:20Z</dcterms:modified>
</cp:coreProperties>
</file>