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notesMasterIdLst>
    <p:notesMasterId r:id="rId18"/>
  </p:notesMasterIdLst>
  <p:handoutMasterIdLst>
    <p:handoutMasterId r:id="rId19"/>
  </p:handoutMasterIdLst>
  <p:sldIdLst>
    <p:sldId id="290" r:id="rId2"/>
    <p:sldId id="283" r:id="rId3"/>
    <p:sldId id="299" r:id="rId4"/>
    <p:sldId id="295" r:id="rId5"/>
    <p:sldId id="293" r:id="rId6"/>
    <p:sldId id="300" r:id="rId7"/>
    <p:sldId id="285" r:id="rId8"/>
    <p:sldId id="291" r:id="rId9"/>
    <p:sldId id="292" r:id="rId10"/>
    <p:sldId id="301" r:id="rId11"/>
    <p:sldId id="288" r:id="rId12"/>
    <p:sldId id="297" r:id="rId13"/>
    <p:sldId id="302" r:id="rId14"/>
    <p:sldId id="296" r:id="rId15"/>
    <p:sldId id="294" r:id="rId16"/>
    <p:sldId id="298" r:id="rId17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a Bhandary" initials="MB" lastIdx="5" clrIdx="0">
    <p:extLst>
      <p:ext uri="{19B8F6BF-5375-455C-9EA6-DF929625EA0E}">
        <p15:presenceInfo xmlns:p15="http://schemas.microsoft.com/office/powerpoint/2012/main" userId="S-1-5-21-1229272821-1202660629-725345543-61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C4B84A-D46F-49A5-BADA-4C591D01B049}" v="1" dt="2025-11-19T21:59:08.109"/>
  </p1510:revLst>
</p1510:revInfo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1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004AE-A0D1-4C67-9466-56823CA0A7C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676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C95FE-A7E4-480C-90A2-952CDC9CF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4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7" y="1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3A9E8-A88D-4508-9D01-9A81B4FDC8DE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73576"/>
            <a:ext cx="5485158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7" y="8829676"/>
            <a:ext cx="2972421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317C5-BC66-406D-98B9-F85BC532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5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317C5-BC66-406D-98B9-F85BC532FA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5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317C5-BC66-406D-98B9-F85BC532FA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0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5CD33-E366-8440-E2CB-DE0442861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69EAF-F273-5128-7CCB-A82020E95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3CB5C9-9A05-222C-600C-0420E7600C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79ABA-5245-1987-86F7-1B24D3C9F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317C5-BC66-406D-98B9-F85BC532FA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3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41C0F-08E1-B0B5-DB0A-731774972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D3BD8-1E22-0CE9-EC3E-17E61EB33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33A874-1CE5-0C87-1E61-5382A40BC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1E2A6-3C57-3209-61A2-6A4BF70011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317C5-BC66-406D-98B9-F85BC532FA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32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08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5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346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92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1357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1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88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3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4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8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4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3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6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4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7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2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D356F1A-690D-401E-8CF3-E4686CDF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98A7BA-9279-4363-9D59-238782AB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57608" y="228600"/>
            <a:ext cx="2851523" cy="6638625"/>
            <a:chOff x="2487613" y="285750"/>
            <a:chExt cx="2428875" cy="5654676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ACCBEEF-7085-4833-8335-E4613C0A1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B39C0EC5-6C91-409A-AB3F-D66AF23E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4D4A9340-30CF-474C-AC93-3E9048DFE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C2D90565-D660-46B2-B574-5A6E37C8B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ADDF1F8-3D32-49F9-8A53-B01C2D92C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DD712377-DF82-454C-8AF4-CA681129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694E1871-CC0E-4704-902D-A324F58E4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6CEE1CA2-8DDF-468B-B5E5-B584B84B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AAA4172B-3921-482A-ABEF-E70C9242A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D277B64-E367-442D-B59F-993A45856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B4BA4199-8677-44FF-BD30-63130A0F5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A890CEB5-09DD-4185-9405-A39BA6405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88DAD3-AF6F-4D6C-8512-7239A69A4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84823" y="-786"/>
            <a:ext cx="2356675" cy="6854040"/>
            <a:chOff x="6627813" y="194833"/>
            <a:chExt cx="1952625" cy="5678918"/>
          </a:xfrm>
        </p:grpSpPr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1BA39A29-3A4E-4822-A540-9AD6ACCB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B2ACACE6-15B3-4FAF-AA08-E1006B3FD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1F9A4D9A-69F4-4FEC-B0DE-DD76F476E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E92DC9B5-F16D-4C41-824C-822DE7AA0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E737D559-8865-4000-A777-792FF675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1C2147A-442E-40A4-8A97-FF053B9D2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B138F17C-6D47-4F1B-BE44-4A47FBCFF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1BCD5498-C801-426F-9CDD-B84178E7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6DB0639C-39E0-4218-B7D1-0408D870F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72715634-CCEA-4B5D-94D7-E2C090EA1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6BE08C78-1349-4408-8CE2-ED20F3244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642D5BF8-EF6C-43FC-947B-698688211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BACC94-0FEF-31F7-6BCC-6B22605C5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4140" y="2839618"/>
            <a:ext cx="5681134" cy="2262781"/>
          </a:xfrm>
        </p:spPr>
        <p:txBody>
          <a:bodyPr>
            <a:normAutofit/>
          </a:bodyPr>
          <a:lstStyle/>
          <a:p>
            <a:r>
              <a:rPr lang="en-US" sz="4400" dirty="0"/>
              <a:t>2026 Budget</a:t>
            </a:r>
            <a:br>
              <a:rPr lang="en-US" sz="4400" dirty="0"/>
            </a:br>
            <a:r>
              <a:rPr lang="en-US" sz="3200" dirty="0"/>
              <a:t>Decision Points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841A10E-0F0E-4596-8888-870D7092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599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Freeform 33">
            <a:extLst>
              <a:ext uri="{FF2B5EF4-FFF2-40B4-BE49-F238E27FC236}">
                <a16:creationId xmlns:a16="http://schemas.microsoft.com/office/drawing/2014/main" id="{29B1E55C-E51F-4093-A2A8-137C3E901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57599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rrows pointing right while one points left">
            <a:extLst>
              <a:ext uri="{FF2B5EF4-FFF2-40B4-BE49-F238E27FC236}">
                <a16:creationId xmlns:a16="http://schemas.microsoft.com/office/drawing/2014/main" id="{4D3D03FA-0037-E5BD-BAB5-D83542EF9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819" r="24352" b="-1"/>
          <a:stretch>
            <a:fillRect/>
          </a:stretch>
        </p:blipFill>
        <p:spPr>
          <a:xfrm>
            <a:off x="-2650" y="10"/>
            <a:ext cx="36810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66DD2F-FBF5-41CE-A3F4-565352D95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004AE-E61A-03C1-3D9C-A3E5C11D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r>
              <a:rPr lang="en-US" dirty="0"/>
              <a:t>Special Projects Fund</a:t>
            </a:r>
            <a:br>
              <a:rPr lang="en-US" dirty="0"/>
            </a:br>
            <a:r>
              <a:rPr lang="en-US" sz="2800" dirty="0"/>
              <a:t>2016 General Obligation Bond Proceeds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6FCE2B-F2D2-466E-B0AA-8E341DB49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BD31C98-199A-4722-A1A5-4393A43E7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9EDFB6-F2D2-B3FF-D2D4-EEDE5685DC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362224"/>
              </p:ext>
            </p:extLst>
          </p:nvPr>
        </p:nvGraphicFramePr>
        <p:xfrm>
          <a:off x="1876425" y="1809749"/>
          <a:ext cx="8953500" cy="46386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8556">
                  <a:extLst>
                    <a:ext uri="{9D8B030D-6E8A-4147-A177-3AD203B41FA5}">
                      <a16:colId xmlns:a16="http://schemas.microsoft.com/office/drawing/2014/main" val="3897181401"/>
                    </a:ext>
                  </a:extLst>
                </a:gridCol>
                <a:gridCol w="804265">
                  <a:extLst>
                    <a:ext uri="{9D8B030D-6E8A-4147-A177-3AD203B41FA5}">
                      <a16:colId xmlns:a16="http://schemas.microsoft.com/office/drawing/2014/main" val="2646420631"/>
                    </a:ext>
                  </a:extLst>
                </a:gridCol>
                <a:gridCol w="4330679">
                  <a:extLst>
                    <a:ext uri="{9D8B030D-6E8A-4147-A177-3AD203B41FA5}">
                      <a16:colId xmlns:a16="http://schemas.microsoft.com/office/drawing/2014/main" val="1493604578"/>
                    </a:ext>
                  </a:extLst>
                </a:gridCol>
              </a:tblGrid>
              <a:tr h="179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Lower Makefield Township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2452448072"/>
                  </a:ext>
                </a:extLst>
              </a:tr>
              <a:tr h="1792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General Obligation Bonds, Series of 2016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2842994247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u="sng" strike="noStrike">
                          <a:effectLst/>
                        </a:rPr>
                        <a:t>Notes</a:t>
                      </a:r>
                      <a:endParaRPr lang="en-US" sz="700" b="1" i="0" u="sng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1644604548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Balance as of 12/31/24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$4,700,950.24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1100423490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Balance as of 01/31/25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$4,719,018.26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Interest earned of $18,068.02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2270341429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Balance as of 02/28/25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$4,735,298.51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Interest earned of $16,280.25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4082000245"/>
                  </a:ext>
                </a:extLst>
              </a:tr>
              <a:tr h="15329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Budgeted Transfer to Special Projects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$1,500,000.00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2434596056"/>
                  </a:ext>
                </a:extLst>
              </a:tr>
              <a:tr h="270239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Budgeted Transfer to Patterson Farm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$700,000.00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 dirty="0">
                          <a:effectLst/>
                        </a:rPr>
                        <a:t>$177,945 spent to date (painting), $21,535 anticipated to be spent (asbestos);  $500,520 anticipated to be available to be rolled over into 2026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678168225"/>
                  </a:ext>
                </a:extLst>
              </a:tr>
              <a:tr h="270239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Transfer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$534,926.57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Transfer to correct improper transfer to PLGIT as part of isolating bond proceeds, which were previously commingled with non-bond proceed funds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2496553690"/>
                  </a:ext>
                </a:extLst>
              </a:tr>
              <a:tr h="120629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3268899213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Balance as of 03/31/25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$2,015,010.32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Interest earned of $14,638.38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1789788117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Balance as of 04/30/25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$2,022,317.11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Interest earned of $7,306.79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721546865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Balance as of 05/31/25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$2,029,835.44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Interest earned of $7,518.33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3080687150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Balance as of 06/30/25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$2,037,121.49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Interest earned of $7,286.05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281477733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Balance as of 07/31/25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$2,044,692.10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Interest earned of $7,286.05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2878329720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Balance as of 08/31/25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$2,052,264.63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Interest earned of $7,572.53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305577864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Balance as of 09/30/25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$2,059,551.21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Interest earned of $7,286.58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1400063440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Balance as of 10/31/25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$2,066,949.66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1118112982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Additional Needed Transfer to Special Projects for Ongoing Projects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$265,000.00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3438031920"/>
                  </a:ext>
                </a:extLst>
              </a:tr>
              <a:tr h="139872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1824247460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Anticipated Year End Balance (12/31/25)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$1,813,949.66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600" u="none" strike="noStrike">
                          <a:effectLst/>
                        </a:rPr>
                        <a:t>Assumes addditional interest earnings of $12,000 from November to December 2025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2574201368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Big Oak Road and Makefield Road Intersection Improvement Project (construction)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$400,000.00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3536610892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Woodside Road Multiuse Trail, Phase 2 (additional work)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$180,000.00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3737375327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Woodside Road and Taylorsville Road Trail Crossing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$250,000.00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3843523276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Pollution Reduction Design Costs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$500,000.00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944744943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Green Light Go Funding Program Application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$150,000.00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1611227413"/>
                  </a:ext>
                </a:extLst>
              </a:tr>
              <a:tr h="16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Unallocated Balance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u="none" strike="noStrike">
                          <a:effectLst/>
                        </a:rPr>
                        <a:t>$333,949.66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95" marR="4095" marT="4095" marB="0" anchor="b"/>
                </a:tc>
                <a:extLst>
                  <a:ext uri="{0D108BD9-81ED-4DB2-BD59-A6C34878D82A}">
                    <a16:rowId xmlns:a16="http://schemas.microsoft.com/office/drawing/2014/main" val="2468453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1040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5E739-DCE0-061F-D3CE-3DBECDAC4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ADD2A-0DBF-F807-D1B3-285277111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463" y="2953512"/>
            <a:ext cx="2567769" cy="2659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20E596-F552-F83D-DE10-A03AD287A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152" y="612648"/>
            <a:ext cx="3095868" cy="2542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D81217-AEDE-532F-4C9E-105EB6BCB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957" y="678974"/>
            <a:ext cx="8911687" cy="1280890"/>
          </a:xfrm>
        </p:spPr>
        <p:txBody>
          <a:bodyPr/>
          <a:lstStyle/>
          <a:p>
            <a:r>
              <a:rPr lang="en-US" dirty="0"/>
              <a:t>Liquid Fuels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973C0-862B-BD60-CB93-81F55404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41" y="1517904"/>
            <a:ext cx="6576499" cy="4661122"/>
          </a:xfrm>
        </p:spPr>
        <p:txBody>
          <a:bodyPr>
            <a:normAutofit fontScale="92500"/>
          </a:bodyPr>
          <a:lstStyle/>
          <a:p>
            <a:pPr lvl="1"/>
            <a:r>
              <a:rPr lang="en-US" sz="2000" dirty="0"/>
              <a:t>Anticipated 2025 Year-End Fund Balance available for equipment purchase is $337,484.15</a:t>
            </a:r>
          </a:p>
          <a:p>
            <a:pPr lvl="1"/>
            <a:r>
              <a:rPr lang="en-US" sz="2000" dirty="0"/>
              <a:t>2026 Allocation is $980,000 (20% eligible of allocation available for equipment purchase equals $196,000.00</a:t>
            </a:r>
          </a:p>
          <a:p>
            <a:pPr lvl="1"/>
            <a:r>
              <a:rPr lang="en-US" sz="2000" dirty="0"/>
              <a:t>Total Available for Equipment Purchase in 2026 equals $533,484.15</a:t>
            </a:r>
          </a:p>
          <a:p>
            <a:pPr lvl="1"/>
            <a:r>
              <a:rPr lang="en-US" sz="2000" dirty="0"/>
              <a:t>Committed Capital Purchase Requests</a:t>
            </a:r>
          </a:p>
          <a:p>
            <a:pPr lvl="2"/>
            <a:r>
              <a:rPr lang="en-US" sz="1600" dirty="0"/>
              <a:t>$54,458 for Upfit of Small Dump Truck (approved in 2025)</a:t>
            </a:r>
          </a:p>
          <a:p>
            <a:pPr lvl="2"/>
            <a:r>
              <a:rPr lang="en-US" sz="1600" dirty="0"/>
              <a:t>$136,877 for Upfit of Large Dump Truck (approved in 2025)</a:t>
            </a:r>
          </a:p>
          <a:p>
            <a:pPr lvl="1"/>
            <a:r>
              <a:rPr lang="en-US" sz="2000" dirty="0"/>
              <a:t>New Capital Purchase Request</a:t>
            </a:r>
          </a:p>
          <a:p>
            <a:pPr lvl="3"/>
            <a:r>
              <a:rPr lang="en-US" sz="1600" dirty="0"/>
              <a:t>Large Dump Truck - $320,000</a:t>
            </a:r>
            <a:endParaRPr lang="en-US" sz="41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9218" name="Picture 2" descr="A picture containing outdoor&#10;&#10;AI-generated content may be incorrect.">
            <a:extLst>
              <a:ext uri="{FF2B5EF4-FFF2-40B4-BE49-F238E27FC236}">
                <a16:creationId xmlns:a16="http://schemas.microsoft.com/office/drawing/2014/main" id="{FF571A3E-24E4-2738-D1CB-1993F309F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216" y="727633"/>
            <a:ext cx="3573051" cy="47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148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071073-25DD-7470-0182-261805F55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918" y="880807"/>
            <a:ext cx="2468037" cy="2120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79E1C1-DB14-DFD5-7FDA-1D3B06A26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194" y="3200400"/>
            <a:ext cx="3175731" cy="2590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11E27-0D10-1227-6414-2519DB8F4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45" y="569246"/>
            <a:ext cx="8911687" cy="1280890"/>
          </a:xfrm>
        </p:spPr>
        <p:txBody>
          <a:bodyPr/>
          <a:lstStyle/>
          <a:p>
            <a:r>
              <a:rPr lang="en-US" dirty="0"/>
              <a:t>Road Machinery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FF79-9696-8005-B3BF-29BB4F364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980" y="1540189"/>
            <a:ext cx="4369372" cy="3777622"/>
          </a:xfrm>
        </p:spPr>
        <p:txBody>
          <a:bodyPr/>
          <a:lstStyle/>
          <a:p>
            <a:r>
              <a:rPr lang="en-US" dirty="0"/>
              <a:t>No increase proposed in special purpose millage rate</a:t>
            </a:r>
          </a:p>
          <a:p>
            <a:r>
              <a:rPr lang="en-US" dirty="0"/>
              <a:t>Capital Requests</a:t>
            </a:r>
          </a:p>
          <a:p>
            <a:pPr lvl="1"/>
            <a:r>
              <a:rPr lang="en-US" dirty="0"/>
              <a:t>Woodchipper - $78,000</a:t>
            </a:r>
          </a:p>
          <a:p>
            <a:pPr lvl="1"/>
            <a:r>
              <a:rPr lang="en-US" dirty="0"/>
              <a:t>Crew Cab with Utility and Plow 5 Year Financed - $14,700</a:t>
            </a:r>
          </a:p>
          <a:p>
            <a:pPr lvl="1"/>
            <a:r>
              <a:rPr lang="en-US" dirty="0"/>
              <a:t>Crew Cab with Plow 5 Year Financed - $12,900</a:t>
            </a:r>
          </a:p>
        </p:txBody>
      </p:sp>
      <p:pic>
        <p:nvPicPr>
          <p:cNvPr id="8194" name="Picture 2" descr="A white car parked on the side of a road&#10;&#10;AI-generated content may be incorrect.">
            <a:extLst>
              <a:ext uri="{FF2B5EF4-FFF2-40B4-BE49-F238E27FC236}">
                <a16:creationId xmlns:a16="http://schemas.microsoft.com/office/drawing/2014/main" id="{0A5CBDB7-5D0C-DCA0-FC01-719DA7DC4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978" y="1003280"/>
            <a:ext cx="3459193" cy="461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306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7C6CA0-6F8F-B788-B4AE-15A3B077B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800" y="1275053"/>
            <a:ext cx="4640299" cy="3997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65018-8916-7C67-FECB-3D24AB210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501" y="2368204"/>
            <a:ext cx="2462997" cy="2121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0FB2C-7E7E-3027-065F-64030108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502" y="1987204"/>
            <a:ext cx="2462997" cy="2121592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6FAD7-C2C7-F040-23F9-4E8765CB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Hydrant Fund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73A99-61A6-E673-B362-CB16E779D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1685926"/>
            <a:ext cx="3650278" cy="4206928"/>
          </a:xfrm>
        </p:spPr>
        <p:txBody>
          <a:bodyPr>
            <a:normAutofit/>
          </a:bodyPr>
          <a:lstStyle/>
          <a:p>
            <a:r>
              <a:rPr lang="en-US" dirty="0"/>
              <a:t>Operating Revenue Consideration</a:t>
            </a:r>
          </a:p>
          <a:p>
            <a:pPr lvl="1"/>
            <a:r>
              <a:rPr lang="en-US" dirty="0"/>
              <a:t>Proposed budget includes an increase in the special purpose millage rate </a:t>
            </a:r>
          </a:p>
          <a:p>
            <a:pPr lvl="2"/>
            <a:r>
              <a:rPr lang="en-US" dirty="0"/>
              <a:t>0.33 mill to 0.373 mill</a:t>
            </a:r>
          </a:p>
          <a:p>
            <a:pPr lvl="3"/>
            <a:r>
              <a:rPr lang="en-US" dirty="0"/>
              <a:t>Taxpayer impact equals $1.87 assuming average residential assessment of $43,600</a:t>
            </a:r>
          </a:p>
          <a:p>
            <a:pPr lvl="2"/>
            <a:r>
              <a:rPr lang="en-US" dirty="0"/>
              <a:t>Necessary to fund increased hydrant service costs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488C1-DB47-C5EF-1C5C-456DA6B7B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43" b="10000"/>
          <a:stretch>
            <a:fillRect/>
          </a:stretch>
        </p:blipFill>
        <p:spPr>
          <a:xfrm>
            <a:off x="5972859" y="1412478"/>
            <a:ext cx="4756193" cy="3722239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8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54FC30-7F46-918E-D38D-51C4E03D5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849" y="4298832"/>
            <a:ext cx="2212848" cy="2212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4DC65-DD10-AA95-85D1-976E357A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921" y="2847042"/>
            <a:ext cx="2131779" cy="2131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2BFB7-72CA-1E91-C0C6-FA0D7FF0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669830"/>
            <a:ext cx="8911687" cy="1280890"/>
          </a:xfrm>
        </p:spPr>
        <p:txBody>
          <a:bodyPr/>
          <a:lstStyle/>
          <a:p>
            <a:r>
              <a:rPr lang="en-US" dirty="0"/>
              <a:t>Garden of Reflection Capital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92644-4827-5D9D-6ED1-DB9256798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404" y="1540189"/>
            <a:ext cx="4850154" cy="3777622"/>
          </a:xfrm>
        </p:spPr>
        <p:txBody>
          <a:bodyPr/>
          <a:lstStyle/>
          <a:p>
            <a:pPr lvl="1"/>
            <a:r>
              <a:rPr lang="en-US" sz="2000" dirty="0"/>
              <a:t>Capital Request</a:t>
            </a:r>
          </a:p>
          <a:p>
            <a:pPr lvl="2"/>
            <a:r>
              <a:rPr lang="en-US" sz="1800" dirty="0"/>
              <a:t>Memorial Improvements - $1,000,000 funded by LSA Grant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B0C77-BC8A-347B-4C96-7E1EDFB0B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21" y="2975578"/>
            <a:ext cx="4688907" cy="340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49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609381-0731-F4A2-D99A-E5667DBD5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808" y="1572768"/>
            <a:ext cx="5239512" cy="4080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8E9FD6-E58A-F740-ECDB-147D5FA2D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129" y="4343403"/>
            <a:ext cx="2430100" cy="2085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5CF84-FD15-1A76-CAD4-264313616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33" y="642398"/>
            <a:ext cx="8911687" cy="1280890"/>
          </a:xfrm>
        </p:spPr>
        <p:txBody>
          <a:bodyPr/>
          <a:lstStyle/>
          <a:p>
            <a:r>
              <a:rPr lang="en-US" dirty="0"/>
              <a:t>Roadway Improvement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2004D-1077-E6FF-A0BB-18830304D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856" y="1282843"/>
            <a:ext cx="3904288" cy="3777622"/>
          </a:xfrm>
        </p:spPr>
        <p:txBody>
          <a:bodyPr/>
          <a:lstStyle/>
          <a:p>
            <a:r>
              <a:rPr lang="en-US" sz="2400" dirty="0"/>
              <a:t>No proposed increase in special purpose millage rate</a:t>
            </a:r>
          </a:p>
          <a:p>
            <a:r>
              <a:rPr lang="en-US" sz="2400" dirty="0"/>
              <a:t>Capital Request</a:t>
            </a:r>
          </a:p>
          <a:p>
            <a:pPr lvl="1"/>
            <a:r>
              <a:rPr lang="en-US" sz="2000" dirty="0"/>
              <a:t>Road Improvement - $2,000,000 (anticipates approximately 6 miles of roadway)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0B66285-75E7-DB87-62D1-44103E0F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52" y="1807277"/>
            <a:ext cx="4902024" cy="35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40BAA20-F27F-477C-BCE5-76344AC9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76" y="4467501"/>
            <a:ext cx="2362200" cy="184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77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22199-564E-C82E-8DFD-0CFE72AF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017" y="2526062"/>
            <a:ext cx="8911687" cy="128089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6961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264B2-CEFF-BFDA-EE89-5ACDA757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957" y="678974"/>
            <a:ext cx="8911687" cy="1280890"/>
          </a:xfrm>
        </p:spPr>
        <p:txBody>
          <a:bodyPr/>
          <a:lstStyle/>
          <a:p>
            <a:r>
              <a:rPr lang="en-US" dirty="0"/>
              <a:t>General Fund- Operating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BEEE2-F71E-809F-1060-9EDB057B3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257" y="1393372"/>
            <a:ext cx="8996979" cy="4906844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Operating Revenue Consideration</a:t>
            </a:r>
          </a:p>
          <a:p>
            <a:pPr lvl="2"/>
            <a:r>
              <a:rPr lang="en-US" sz="2000" dirty="0"/>
              <a:t>Transfer $2.4M from Sewer Fund (Will hold us through 2026)</a:t>
            </a:r>
          </a:p>
          <a:p>
            <a:pPr lvl="2"/>
            <a:r>
              <a:rPr lang="en-US" sz="2000" dirty="0"/>
              <a:t>Increase general purpose millage rate up to statutory cap of 14 mills (approximately $66,360 of additional revenue at face; taxpayer impact equals $5.23 assuming average residential assessment of $43,600)</a:t>
            </a:r>
          </a:p>
          <a:p>
            <a:pPr lvl="2"/>
            <a:r>
              <a:rPr lang="en-US" sz="2000" dirty="0"/>
              <a:t>Petition the Court of Common Pleas to exceed the statutory cap of 14 mills up to the 19 mills for general purposes consistent with Section 3205 (1) of the Second-Class Township Code</a:t>
            </a:r>
          </a:p>
          <a:p>
            <a:pPr lvl="2"/>
            <a:r>
              <a:rPr lang="en-US" sz="2000" dirty="0"/>
              <a:t>Levy a stormwater utility fee, which would result in an interfund transfer of $283,000 for existing GF personnel expenses</a:t>
            </a:r>
          </a:p>
          <a:p>
            <a:pPr lvl="2"/>
            <a:endParaRPr lang="en-US" sz="2000" dirty="0"/>
          </a:p>
          <a:p>
            <a:pPr marL="914400" lvl="2" indent="0">
              <a:buNone/>
            </a:pPr>
            <a:endParaRPr lang="en-US" sz="2000" dirty="0"/>
          </a:p>
          <a:p>
            <a:pPr lvl="2"/>
            <a:endParaRPr lang="en-US" sz="1800" dirty="0"/>
          </a:p>
          <a:p>
            <a:pPr lvl="2"/>
            <a:endParaRPr lang="en-US" sz="4300" dirty="0"/>
          </a:p>
          <a:p>
            <a:pPr lvl="2"/>
            <a:endParaRPr lang="en-US" sz="43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763-5123-8EC6-9865-450FA45AA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Fund- Capital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6E3C6-E7BC-0731-4CB0-FACB816E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583" y="1432559"/>
            <a:ext cx="9113521" cy="4974772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sz="2600" dirty="0"/>
              <a:t>New Capital Requests</a:t>
            </a:r>
          </a:p>
          <a:p>
            <a:pPr lvl="2"/>
            <a:r>
              <a:rPr lang="en-US" sz="2600" dirty="0"/>
              <a:t>DPW - Zero Turn Mower - $12,500; replacement of 2020 Zero Turn Mower</a:t>
            </a:r>
          </a:p>
          <a:p>
            <a:pPr lvl="2"/>
            <a:r>
              <a:rPr lang="en-US" sz="2600" dirty="0"/>
              <a:t>Police - Vehicles </a:t>
            </a:r>
          </a:p>
          <a:p>
            <a:pPr lvl="3"/>
            <a:r>
              <a:rPr lang="en-US" sz="2600" dirty="0"/>
              <a:t>Purchase Requests</a:t>
            </a:r>
          </a:p>
          <a:p>
            <a:pPr lvl="4"/>
            <a:r>
              <a:rPr lang="en-US" sz="2600" dirty="0"/>
              <a:t>3—Upfitted Ford Explorers (patrol) financed - $92,604 (annual cost for 3 years); part of strategy to transition patrol vehicles from lease to purchase</a:t>
            </a:r>
          </a:p>
          <a:p>
            <a:pPr lvl="3"/>
            <a:r>
              <a:rPr lang="en-US" sz="2600" dirty="0"/>
              <a:t>Lease Requests</a:t>
            </a:r>
          </a:p>
          <a:p>
            <a:pPr lvl="4"/>
            <a:r>
              <a:rPr lang="en-US" sz="2600" dirty="0"/>
              <a:t>4 CID Vehicles (mid-size sedan/compact SUV)—Lease -$36,000 (annual cost for 5 years); replace 2013 Dodge Journey with 56,000 miles, 2015 Toyota Camry with 38,000 miles, 2016 Dodge Charger with 73,000 miles, and 2017 Chevy Tahoe with 76,000 miles</a:t>
            </a:r>
          </a:p>
          <a:p>
            <a:pPr lvl="4"/>
            <a:r>
              <a:rPr lang="en-US" sz="2600" dirty="0"/>
              <a:t>4 CID Vehicles Upfitting - $32,000 (one-time cost)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23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AB9719-4501-68DA-26B4-B979DAE9A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195" y="761105"/>
            <a:ext cx="2536156" cy="2530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8F4AC-9703-73A5-FC82-B8758E76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736" y="3616389"/>
            <a:ext cx="2536156" cy="2530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3ACEF-4192-33A3-909C-62830E62A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389" y="669830"/>
            <a:ext cx="8911687" cy="1280890"/>
          </a:xfrm>
        </p:spPr>
        <p:txBody>
          <a:bodyPr/>
          <a:lstStyle/>
          <a:p>
            <a:r>
              <a:rPr lang="en-US" dirty="0"/>
              <a:t>Park and Recreation Fund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17314-4EC1-2F0D-7E95-114625D17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692" y="1310275"/>
            <a:ext cx="6099192" cy="3777622"/>
          </a:xfrm>
        </p:spPr>
        <p:txBody>
          <a:bodyPr>
            <a:normAutofit/>
          </a:bodyPr>
          <a:lstStyle/>
          <a:p>
            <a:r>
              <a:rPr lang="en-US" sz="2000" dirty="0"/>
              <a:t>Capital Project Request</a:t>
            </a:r>
          </a:p>
          <a:p>
            <a:pPr lvl="1"/>
            <a:r>
              <a:rPr lang="en-US" sz="2000" dirty="0"/>
              <a:t>5 Mile Woods Trail- $10,000 - PECO Green Region Grant</a:t>
            </a:r>
          </a:p>
          <a:p>
            <a:r>
              <a:rPr lang="en-US" sz="2000" dirty="0"/>
              <a:t>New Capital Purchase Requests</a:t>
            </a:r>
          </a:p>
          <a:p>
            <a:pPr lvl="1"/>
            <a:r>
              <a:rPr lang="en-US" sz="2000" dirty="0"/>
              <a:t>Zero Turn Mowers - $13,000; replacement of 2018 Zero Turn Mower</a:t>
            </a:r>
          </a:p>
          <a:p>
            <a:pPr lvl="1"/>
            <a:r>
              <a:rPr lang="en-US" sz="2000" dirty="0"/>
              <a:t>Pick-up Truck - $22,500 (annual cost for 5 years); replacement of 2015 GMC 3500HD with 120,000 miles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6BF8B96-8E3A-AB01-AB85-A8C8ED3D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81" y="893788"/>
            <a:ext cx="3797925" cy="50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032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99A01F-5F7E-1158-F70F-D498E7E7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816" y="6447229"/>
            <a:ext cx="3895344" cy="292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B308B-E163-0F2B-B848-7840053E4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204" y="3012624"/>
            <a:ext cx="2258568" cy="2899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250E64-C069-B185-AE90-ACBF808CC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642398"/>
            <a:ext cx="8911687" cy="1280890"/>
          </a:xfrm>
        </p:spPr>
        <p:txBody>
          <a:bodyPr/>
          <a:lstStyle/>
          <a:p>
            <a:r>
              <a:rPr lang="en-US" dirty="0"/>
              <a:t>Park Fee In Lieu of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1226F-61F4-8063-C28C-C7739ECD9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6251" y="1540188"/>
            <a:ext cx="5661243" cy="4234969"/>
          </a:xfrm>
        </p:spPr>
        <p:txBody>
          <a:bodyPr>
            <a:normAutofit/>
          </a:bodyPr>
          <a:lstStyle/>
          <a:p>
            <a:r>
              <a:rPr lang="en-US" sz="1600" dirty="0"/>
              <a:t>New Capital Project Requests</a:t>
            </a:r>
          </a:p>
          <a:p>
            <a:pPr lvl="1"/>
            <a:r>
              <a:rPr lang="en-US" dirty="0"/>
              <a:t>Kids Kingdom - $150,000 for design</a:t>
            </a:r>
          </a:p>
          <a:p>
            <a:pPr lvl="1"/>
            <a:r>
              <a:rPr lang="en-US" dirty="0"/>
              <a:t>Revere Pickleball Court Replacement - $250,000 for complete surface removal and reconstruction with proper subbase preparation </a:t>
            </a:r>
          </a:p>
          <a:p>
            <a:pPr lvl="1"/>
            <a:r>
              <a:rPr lang="en-US" dirty="0"/>
              <a:t>Community Park Basketball and Tennis Court Surface Maintenance - $25,000 for crack repair</a:t>
            </a:r>
          </a:p>
          <a:p>
            <a:pPr lvl="1"/>
            <a:r>
              <a:rPr lang="en-US" dirty="0"/>
              <a:t>Pool Heaters - $68,000 ($7,150 for Baby Pool, $58,635 for Olympic Pool, and electrical installation allowance)</a:t>
            </a:r>
          </a:p>
        </p:txBody>
      </p:sp>
      <p:pic>
        <p:nvPicPr>
          <p:cNvPr id="1030" name="Picture 6" descr="A picture containing text, rain, day&#10;&#10;AI-generated content may be incorrect.">
            <a:extLst>
              <a:ext uri="{FF2B5EF4-FFF2-40B4-BE49-F238E27FC236}">
                <a16:creationId xmlns:a16="http://schemas.microsoft.com/office/drawing/2014/main" id="{53F3FC52-A13A-1A91-006E-048465602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156624"/>
            <a:ext cx="2119030" cy="278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picture containing road, outdoor, street&#10;&#10;AI-generated content may be incorrect.">
            <a:extLst>
              <a:ext uri="{FF2B5EF4-FFF2-40B4-BE49-F238E27FC236}">
                <a16:creationId xmlns:a16="http://schemas.microsoft.com/office/drawing/2014/main" id="{AC2FD11B-CB1E-E719-C072-C9321AC95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93" y="142354"/>
            <a:ext cx="2120101" cy="278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 picture containing text&#10;&#10;AI-generated content may be incorrect.">
            <a:extLst>
              <a:ext uri="{FF2B5EF4-FFF2-40B4-BE49-F238E27FC236}">
                <a16:creationId xmlns:a16="http://schemas.microsoft.com/office/drawing/2014/main" id="{E210C38A-E54D-6E4B-F431-19F120007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833" y="3429000"/>
            <a:ext cx="2170760" cy="288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 picture containing outdoor&#10;&#10;AI-generated content may be incorrect.">
            <a:extLst>
              <a:ext uri="{FF2B5EF4-FFF2-40B4-BE49-F238E27FC236}">
                <a16:creationId xmlns:a16="http://schemas.microsoft.com/office/drawing/2014/main" id="{060614D9-2628-5652-8B08-6E5D59EAB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93" y="3440988"/>
            <a:ext cx="2170760" cy="287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C17CD-22DD-657D-B8C9-56966179563A}"/>
              </a:ext>
            </a:extLst>
          </p:cNvPr>
          <p:cNvSpPr txBox="1"/>
          <p:nvPr/>
        </p:nvSpPr>
        <p:spPr>
          <a:xfrm>
            <a:off x="7983193" y="2984258"/>
            <a:ext cx="3272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Revere Court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A1061-3963-691C-6679-571635B2332D}"/>
              </a:ext>
            </a:extLst>
          </p:cNvPr>
          <p:cNvSpPr txBox="1"/>
          <p:nvPr/>
        </p:nvSpPr>
        <p:spPr>
          <a:xfrm>
            <a:off x="7245257" y="6408879"/>
            <a:ext cx="474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Community</a:t>
            </a:r>
            <a:r>
              <a:rPr lang="en-US" dirty="0">
                <a:solidFill>
                  <a:schemeClr val="bg1"/>
                </a:solidFill>
              </a:rPr>
              <a:t> Park Basketball Court </a:t>
            </a:r>
          </a:p>
        </p:txBody>
      </p:sp>
    </p:spTree>
    <p:extLst>
      <p:ext uri="{BB962C8B-B14F-4D97-AF65-F5344CB8AC3E}">
        <p14:creationId xmlns:p14="http://schemas.microsoft.com/office/powerpoint/2010/main" val="3313180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857FE-D3AF-A1E0-7B58-DF238D51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5F4B6F-B146-2BE9-7CA9-18621B43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144" y="6136814"/>
            <a:ext cx="3483864" cy="448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C535ED-613F-F1A8-CB17-FBAF93C4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642398"/>
            <a:ext cx="10363826" cy="1280890"/>
          </a:xfrm>
        </p:spPr>
        <p:txBody>
          <a:bodyPr/>
          <a:lstStyle/>
          <a:p>
            <a:r>
              <a:rPr lang="en-US" dirty="0"/>
              <a:t>Park Fee In Lieu of Fund – Repair Considerations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06AA64-7B59-26A6-7054-E5FD8DBA1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1" y="2096095"/>
            <a:ext cx="2904280" cy="38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D6D6A89E-6BD1-8AF8-A74D-38F2DCDE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121" y="2096095"/>
            <a:ext cx="2904280" cy="38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0816A2E-2260-B40E-CB61-45A52489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41" y="2096096"/>
            <a:ext cx="2904280" cy="38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iagram&#10;&#10;AI-generated content may be incorrect.">
            <a:extLst>
              <a:ext uri="{FF2B5EF4-FFF2-40B4-BE49-F238E27FC236}">
                <a16:creationId xmlns:a16="http://schemas.microsoft.com/office/drawing/2014/main" id="{D2D19975-8822-DCA6-D8C0-FE1E3BD09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402" y="2096096"/>
            <a:ext cx="2904279" cy="38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EB244-7A14-A22B-2652-1D45E7DBCA2C}"/>
              </a:ext>
            </a:extLst>
          </p:cNvPr>
          <p:cNvSpPr txBox="1"/>
          <p:nvPr/>
        </p:nvSpPr>
        <p:spPr>
          <a:xfrm>
            <a:off x="3857155" y="6147148"/>
            <a:ext cx="493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Community Park Tennis Court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6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6D97D-D3A5-8105-C59B-585030510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C316DB-8894-B74B-586A-B81CEA4DF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244" y="3887863"/>
            <a:ext cx="2536156" cy="2530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A8DA64-612C-3B09-85C1-797B49E6C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086" y="557784"/>
            <a:ext cx="2298082" cy="2292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ADA4B-21C1-5482-5DE2-DEA7B8BA2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957" y="678974"/>
            <a:ext cx="8911687" cy="1280890"/>
          </a:xfrm>
        </p:spPr>
        <p:txBody>
          <a:bodyPr/>
          <a:lstStyle/>
          <a:p>
            <a:r>
              <a:rPr lang="en-US" dirty="0"/>
              <a:t>Pool Fund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EE96C-46F2-CE1F-899A-5DA5F85D9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853" y="1463040"/>
            <a:ext cx="6487067" cy="4937760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en-US" sz="1900" dirty="0"/>
              <a:t>Operating Revenue and Expense Considerations</a:t>
            </a:r>
          </a:p>
          <a:p>
            <a:pPr lvl="3"/>
            <a:r>
              <a:rPr lang="en-US" sz="1900" dirty="0"/>
              <a:t>Change in membership fee and sales strategy</a:t>
            </a:r>
          </a:p>
          <a:p>
            <a:pPr lvl="4"/>
            <a:r>
              <a:rPr lang="en-US" sz="1900" dirty="0"/>
              <a:t>Establish a $600 per family resident cap, no non-resident cap, maintain 2025 pricing, discount period (10%) from December 1, 2025 through February 17, 2026</a:t>
            </a:r>
          </a:p>
          <a:p>
            <a:pPr lvl="3"/>
            <a:r>
              <a:rPr lang="en-US" sz="1900" dirty="0"/>
              <a:t>Adjust fee charged to LMT Swim and Dive to charge in a manner consistent with league pricing ($30 per resident and $60 per non- resident)</a:t>
            </a:r>
          </a:p>
          <a:p>
            <a:pPr lvl="3"/>
            <a:r>
              <a:rPr lang="en-US" sz="1900" dirty="0"/>
              <a:t>Change operating hours</a:t>
            </a:r>
          </a:p>
          <a:p>
            <a:pPr lvl="4"/>
            <a:r>
              <a:rPr lang="en-US" sz="1900" dirty="0"/>
              <a:t>May 23</a:t>
            </a:r>
            <a:r>
              <a:rPr lang="en-US" sz="1900" baseline="30000" dirty="0"/>
              <a:t>rd</a:t>
            </a:r>
            <a:r>
              <a:rPr lang="en-US" sz="1900" dirty="0"/>
              <a:t> – June 15</a:t>
            </a:r>
            <a:r>
              <a:rPr lang="en-US" sz="1900" baseline="30000" dirty="0"/>
              <a:t>th</a:t>
            </a:r>
            <a:r>
              <a:rPr lang="en-US" sz="1900" dirty="0"/>
              <a:t> - Saturday and Sunday only 9am-7pm; Memorial Day 10am-6pm; May 30</a:t>
            </a:r>
            <a:r>
              <a:rPr lang="en-US" sz="1900" baseline="30000" dirty="0"/>
              <a:t>th</a:t>
            </a:r>
            <a:r>
              <a:rPr lang="en-US" sz="1900" dirty="0"/>
              <a:t> 9am-2pm</a:t>
            </a:r>
          </a:p>
          <a:p>
            <a:pPr lvl="4"/>
            <a:r>
              <a:rPr lang="en-US" sz="1900" dirty="0"/>
              <a:t>June 16</a:t>
            </a:r>
            <a:r>
              <a:rPr lang="en-US" sz="1900" baseline="30000" dirty="0"/>
              <a:t>th</a:t>
            </a:r>
            <a:r>
              <a:rPr lang="en-US" sz="1900" dirty="0"/>
              <a:t> – August 16</a:t>
            </a:r>
            <a:r>
              <a:rPr lang="en-US" sz="1900" baseline="30000" dirty="0"/>
              <a:t>th</a:t>
            </a:r>
            <a:r>
              <a:rPr lang="en-US" sz="1900" dirty="0"/>
              <a:t> – Monday through Thursday 12pm – 8pm; Friday 12pm – 9pm; Saturday 10am – 9pm; Sunday 10am -8pm; July 4</a:t>
            </a:r>
            <a:r>
              <a:rPr lang="en-US" sz="1900" baseline="30000" dirty="0"/>
              <a:t>th</a:t>
            </a:r>
            <a:r>
              <a:rPr lang="en-US" sz="1900" dirty="0"/>
              <a:t> 10am – 6pm</a:t>
            </a:r>
          </a:p>
          <a:p>
            <a:pPr lvl="4"/>
            <a:r>
              <a:rPr lang="en-US" sz="1900" dirty="0"/>
              <a:t>August 17</a:t>
            </a:r>
            <a:r>
              <a:rPr lang="en-US" sz="1900" baseline="30000" dirty="0"/>
              <a:t>th</a:t>
            </a:r>
            <a:r>
              <a:rPr lang="en-US" sz="1900" dirty="0"/>
              <a:t> – August 28</a:t>
            </a:r>
            <a:r>
              <a:rPr lang="en-US" sz="1900" baseline="30000" dirty="0"/>
              <a:t>th</a:t>
            </a:r>
            <a:r>
              <a:rPr lang="en-US" sz="1900" dirty="0"/>
              <a:t> - Monday through Thursday 3:30pm – 8pm; Friday 3:30pm – 9pm; Saturday 10am – 9pm; Sunday 10am -7pm</a:t>
            </a:r>
          </a:p>
          <a:p>
            <a:pPr lvl="4"/>
            <a:r>
              <a:rPr lang="en-US" sz="1900" dirty="0"/>
              <a:t>August 29</a:t>
            </a:r>
            <a:r>
              <a:rPr lang="en-US" sz="1900" baseline="30000" dirty="0"/>
              <a:t>th</a:t>
            </a:r>
            <a:r>
              <a:rPr lang="en-US" sz="1900" dirty="0"/>
              <a:t> – September 7</a:t>
            </a:r>
            <a:r>
              <a:rPr lang="en-US" sz="1900" baseline="30000" dirty="0"/>
              <a:t>th</a:t>
            </a:r>
            <a:r>
              <a:rPr lang="en-US" sz="1900" dirty="0"/>
              <a:t> - Saturday and Sunday only 9am-7pm; Labor Day 10am-6pm</a:t>
            </a:r>
          </a:p>
          <a:p>
            <a:pPr lvl="3"/>
            <a:r>
              <a:rPr lang="en-US" sz="1900" dirty="0"/>
              <a:t>Park and Recreation special purpose millage rate increase to offset 2025 fund balance deficit in Pool Fund ($203,020) and 2026 budgeted operating deficit ($86,259); approximately 0.53 mill increase; </a:t>
            </a:r>
            <a:r>
              <a:rPr lang="en-US" sz="1800" dirty="0"/>
              <a:t>taxpayer impact equals $23.11 assuming average residential assessment of $43,600)</a:t>
            </a:r>
          </a:p>
          <a:p>
            <a:pPr lvl="3"/>
            <a:endParaRPr lang="en-US" sz="1900" dirty="0"/>
          </a:p>
          <a:p>
            <a:pPr marL="514350" lvl="1" indent="0">
              <a:buNone/>
            </a:pPr>
            <a:endParaRPr lang="en-US" sz="4300" dirty="0"/>
          </a:p>
          <a:p>
            <a:pPr marL="914400" lvl="2" indent="0">
              <a:buNone/>
            </a:pPr>
            <a:endParaRPr lang="en-US" sz="4300" dirty="0"/>
          </a:p>
          <a:p>
            <a:pPr lvl="1"/>
            <a:endParaRPr lang="en-US" dirty="0"/>
          </a:p>
        </p:txBody>
      </p:sp>
      <p:pic>
        <p:nvPicPr>
          <p:cNvPr id="6146" name="Picture 2" descr="THE POOL AT LMT - Updated August 2025 - 12 Photos - 1050 Edgewood Rd ...">
            <a:extLst>
              <a:ext uri="{FF2B5EF4-FFF2-40B4-BE49-F238E27FC236}">
                <a16:creationId xmlns:a16="http://schemas.microsoft.com/office/drawing/2014/main" id="{B0A2EF2D-7BCD-F3D9-92D8-F7D1AF5E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086" y="3182449"/>
            <a:ext cx="4154424" cy="31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C1838F-A115-BBB9-1CB8-80580B44E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976" y="678974"/>
            <a:ext cx="4154424" cy="22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18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23A7A-6022-B41B-CA04-66A7BE6D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766" y="642398"/>
            <a:ext cx="2536156" cy="2530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A2B4A-EB61-5460-4E53-44FFADD7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043" y="4145590"/>
            <a:ext cx="2531245" cy="2531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01ADEB-B345-40B3-0878-CAA23AEB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642398"/>
            <a:ext cx="8911687" cy="1280890"/>
          </a:xfrm>
        </p:spPr>
        <p:txBody>
          <a:bodyPr/>
          <a:lstStyle/>
          <a:p>
            <a:r>
              <a:rPr lang="en-US" dirty="0"/>
              <a:t>Golf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96AE7-3E03-8F5E-1022-6CE3F541D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0157" y="1517088"/>
            <a:ext cx="5931718" cy="4883712"/>
          </a:xfrm>
        </p:spPr>
        <p:txBody>
          <a:bodyPr>
            <a:normAutofit fontScale="85000" lnSpcReduction="10000"/>
          </a:bodyPr>
          <a:lstStyle/>
          <a:p>
            <a:r>
              <a:rPr lang="en-US" sz="1700" dirty="0"/>
              <a:t>Operating</a:t>
            </a:r>
          </a:p>
          <a:p>
            <a:pPr lvl="1"/>
            <a:r>
              <a:rPr lang="en-US" sz="1700" u="sng" dirty="0"/>
              <a:t>Interfund Out Transfers </a:t>
            </a:r>
          </a:p>
          <a:p>
            <a:pPr lvl="2"/>
            <a:r>
              <a:rPr lang="en-US" sz="1700" dirty="0"/>
              <a:t>General Fund ($455,000 in 2025) </a:t>
            </a:r>
          </a:p>
          <a:p>
            <a:pPr lvl="2"/>
            <a:r>
              <a:rPr lang="en-US" sz="1700" dirty="0"/>
              <a:t>Golf Bond Repayment ($75,000 in 2025)</a:t>
            </a:r>
          </a:p>
          <a:p>
            <a:pPr lvl="2"/>
            <a:r>
              <a:rPr lang="en-US" sz="1700" dirty="0"/>
              <a:t>Golf Capital ($225,000 in 2025)</a:t>
            </a:r>
          </a:p>
          <a:p>
            <a:pPr lvl="2"/>
            <a:r>
              <a:rPr lang="en-US" sz="1700" dirty="0"/>
              <a:t>$555,498 in excess operating revenues available for transfer in 2026 with full funding for contemplated capital projects (projected 2025 year-end fund balance of $1,648,624)</a:t>
            </a:r>
          </a:p>
          <a:p>
            <a:r>
              <a:rPr lang="en-US" sz="1700" dirty="0"/>
              <a:t>Capital Project Requests</a:t>
            </a:r>
          </a:p>
          <a:p>
            <a:pPr lvl="1"/>
            <a:r>
              <a:rPr lang="en-US" sz="1700" dirty="0"/>
              <a:t>9</a:t>
            </a:r>
            <a:r>
              <a:rPr lang="en-US" sz="1700" baseline="30000" dirty="0"/>
              <a:t>th</a:t>
            </a:r>
            <a:r>
              <a:rPr lang="en-US" sz="1700" dirty="0"/>
              <a:t> Hole Irrigation Pond – Dredged and Lined - $800,000</a:t>
            </a:r>
          </a:p>
          <a:p>
            <a:pPr lvl="1"/>
            <a:r>
              <a:rPr lang="en-US" sz="1700" dirty="0"/>
              <a:t>New Well on Hole 15 - $100,000</a:t>
            </a:r>
          </a:p>
          <a:p>
            <a:pPr lvl="1"/>
            <a:r>
              <a:rPr lang="en-US" sz="1700" dirty="0"/>
              <a:t>Water Service for Pond - $150,000</a:t>
            </a:r>
          </a:p>
          <a:p>
            <a:r>
              <a:rPr lang="en-US" sz="1700" dirty="0"/>
              <a:t>Funding for Capital Requests</a:t>
            </a:r>
          </a:p>
          <a:p>
            <a:pPr lvl="1"/>
            <a:r>
              <a:rPr lang="en-US" sz="1700" dirty="0"/>
              <a:t>Golf Capital Fund – $500,000 (interfund transfer)</a:t>
            </a:r>
          </a:p>
          <a:p>
            <a:pPr lvl="1"/>
            <a:r>
              <a:rPr lang="en-US" sz="1700" dirty="0"/>
              <a:t>Golf Course Fund - $550,000 (paid out of 2026 operating revenues)</a:t>
            </a:r>
          </a:p>
          <a:p>
            <a:pPr lvl="1"/>
            <a:endParaRPr lang="en-US" sz="1700" dirty="0"/>
          </a:p>
          <a:p>
            <a:pPr lvl="1"/>
            <a:endParaRPr lang="en-US" dirty="0"/>
          </a:p>
        </p:txBody>
      </p:sp>
      <p:pic>
        <p:nvPicPr>
          <p:cNvPr id="4098" name="Picture 2" descr="The Golf Course">
            <a:extLst>
              <a:ext uri="{FF2B5EF4-FFF2-40B4-BE49-F238E27FC236}">
                <a16:creationId xmlns:a16="http://schemas.microsoft.com/office/drawing/2014/main" id="{E6D9E503-13D8-6656-B0A4-AB1C9F8E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001" y="3800535"/>
            <a:ext cx="3573252" cy="27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35820-375B-C843-0332-7CFD9E485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304" y="762762"/>
            <a:ext cx="3538646" cy="26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64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530E78-5590-75B3-3A50-82541D1EB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726" y="4100741"/>
            <a:ext cx="2501058" cy="2530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7762E9-DEAC-31B1-A948-BDBFA220F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948" y="393032"/>
            <a:ext cx="2536156" cy="2530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D1F937-B568-3174-1904-D642EDB07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117" y="633254"/>
            <a:ext cx="8911687" cy="1280890"/>
          </a:xfrm>
        </p:spPr>
        <p:txBody>
          <a:bodyPr/>
          <a:lstStyle/>
          <a:p>
            <a:r>
              <a:rPr lang="en-US" dirty="0"/>
              <a:t>Special Projects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E00F8-35F7-89F8-6768-40C964072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117" y="1382486"/>
            <a:ext cx="5654986" cy="508248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Capital Requests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Handgun Replacement and Ammunition - $56,581(funded using LMT Community Foundation funds- private restricted donations)</a:t>
            </a:r>
          </a:p>
          <a:p>
            <a:pPr lvl="1"/>
            <a:r>
              <a:rPr lang="en-US" dirty="0"/>
              <a:t>Taylorsville Road Curb and Sidewalk - $2,503,526 (dependent on external grant funding)</a:t>
            </a:r>
          </a:p>
          <a:p>
            <a:pPr lvl="1"/>
            <a:r>
              <a:rPr lang="en-US" dirty="0"/>
              <a:t>Stormwater PRP Design - $500,000 funded using 2016 General Obligation Bond Proceeds</a:t>
            </a:r>
          </a:p>
          <a:p>
            <a:pPr lvl="1"/>
            <a:r>
              <a:rPr lang="en-US" dirty="0"/>
              <a:t>Traffic Signal Improvements - $150,000 funded using 2016 General Obligation Bond Proceeds; place holder for potential grant match for Green Light Go Program (requires a minimum of 20% match)</a:t>
            </a:r>
          </a:p>
          <a:p>
            <a:pPr lvl="1"/>
            <a:endParaRPr lang="en-US" dirty="0"/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AutoShape 2" descr="Uploaded image">
            <a:extLst>
              <a:ext uri="{FF2B5EF4-FFF2-40B4-BE49-F238E27FC236}">
                <a16:creationId xmlns:a16="http://schemas.microsoft.com/office/drawing/2014/main" id="{11F2B8F5-1A7C-61A1-59B6-D0F2749FCF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car parked on the side of a road&#10;&#10;AI-generated content may be incorrect.">
            <a:extLst>
              <a:ext uri="{FF2B5EF4-FFF2-40B4-BE49-F238E27FC236}">
                <a16:creationId xmlns:a16="http://schemas.microsoft.com/office/drawing/2014/main" id="{B3DC8DC8-11DB-9CA6-03AF-1E2F8BF57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034" y="3790356"/>
            <a:ext cx="4011918" cy="2674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9541C-59A2-EB3E-FD8D-15F1C8B0E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034" y="518921"/>
            <a:ext cx="4011918" cy="30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7805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3791</TotalTime>
  <Words>1286</Words>
  <Application>Microsoft Office PowerPoint</Application>
  <PresentationFormat>Widescreen</PresentationFormat>
  <Paragraphs>165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 Narrow</vt:lpstr>
      <vt:lpstr>Arial</vt:lpstr>
      <vt:lpstr>Calibri</vt:lpstr>
      <vt:lpstr>Century Gothic</vt:lpstr>
      <vt:lpstr>Wingdings 3</vt:lpstr>
      <vt:lpstr>Wisp</vt:lpstr>
      <vt:lpstr>2026 Budget Decision Points</vt:lpstr>
      <vt:lpstr>General Fund- Operating</vt:lpstr>
      <vt:lpstr>General Fund- Capital</vt:lpstr>
      <vt:lpstr>Park and Recreation Fund </vt:lpstr>
      <vt:lpstr>Park Fee In Lieu of Fund</vt:lpstr>
      <vt:lpstr>Park Fee In Lieu of Fund – Repair Considerations </vt:lpstr>
      <vt:lpstr>Pool Fund </vt:lpstr>
      <vt:lpstr>Golf Fund</vt:lpstr>
      <vt:lpstr>Special Projects Fund</vt:lpstr>
      <vt:lpstr>Special Projects Fund 2016 General Obligation Bond Proceeds </vt:lpstr>
      <vt:lpstr>Liquid Fuels Fund</vt:lpstr>
      <vt:lpstr>Road Machinery Fund</vt:lpstr>
      <vt:lpstr>Hydrant Fund</vt:lpstr>
      <vt:lpstr>Garden of Reflection Capital Fund</vt:lpstr>
      <vt:lpstr>Roadway Improvement Fund</vt:lpstr>
      <vt:lpstr>QUESTIONS?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mbhandary@lmt.org</dc:creator>
  <cp:lastModifiedBy>Katie McVan</cp:lastModifiedBy>
  <cp:revision>96</cp:revision>
  <cp:lastPrinted>2025-02-19T22:23:21Z</cp:lastPrinted>
  <dcterms:created xsi:type="dcterms:W3CDTF">2018-09-21T14:41:10Z</dcterms:created>
  <dcterms:modified xsi:type="dcterms:W3CDTF">2025-11-20T14:08:00Z</dcterms:modified>
</cp:coreProperties>
</file>